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7" r:id="rId4"/>
    <p:sldId id="339" r:id="rId5"/>
    <p:sldId id="258" r:id="rId6"/>
    <p:sldId id="274" r:id="rId7"/>
    <p:sldId id="326" r:id="rId8"/>
    <p:sldId id="314" r:id="rId9"/>
    <p:sldId id="276" r:id="rId10"/>
    <p:sldId id="283" r:id="rId11"/>
    <p:sldId id="331" r:id="rId12"/>
    <p:sldId id="289" r:id="rId13"/>
    <p:sldId id="285" r:id="rId14"/>
    <p:sldId id="300" r:id="rId15"/>
    <p:sldId id="301" r:id="rId16"/>
    <p:sldId id="302" r:id="rId17"/>
    <p:sldId id="324" r:id="rId18"/>
    <p:sldId id="259" r:id="rId19"/>
    <p:sldId id="273" r:id="rId20"/>
    <p:sldId id="277" r:id="rId21"/>
    <p:sldId id="308" r:id="rId22"/>
    <p:sldId id="309" r:id="rId23"/>
    <p:sldId id="307" r:id="rId24"/>
    <p:sldId id="315" r:id="rId25"/>
    <p:sldId id="262" r:id="rId26"/>
    <p:sldId id="263" r:id="rId27"/>
    <p:sldId id="319" r:id="rId28"/>
    <p:sldId id="335" r:id="rId29"/>
    <p:sldId id="264" r:id="rId30"/>
    <p:sldId id="332" r:id="rId31"/>
    <p:sldId id="305" r:id="rId32"/>
    <p:sldId id="304" r:id="rId33"/>
    <p:sldId id="303" r:id="rId34"/>
    <p:sldId id="266" r:id="rId35"/>
    <p:sldId id="328" r:id="rId36"/>
    <p:sldId id="333" r:id="rId37"/>
    <p:sldId id="334" r:id="rId38"/>
    <p:sldId id="320" r:id="rId39"/>
    <p:sldId id="323" r:id="rId40"/>
    <p:sldId id="317" r:id="rId41"/>
    <p:sldId id="322" r:id="rId42"/>
    <p:sldId id="267" r:id="rId43"/>
    <p:sldId id="269" r:id="rId44"/>
    <p:sldId id="327" r:id="rId45"/>
    <p:sldId id="270" r:id="rId46"/>
    <p:sldId id="271" r:id="rId47"/>
    <p:sldId id="278" r:id="rId48"/>
    <p:sldId id="290" r:id="rId49"/>
    <p:sldId id="291" r:id="rId50"/>
    <p:sldId id="280" r:id="rId51"/>
    <p:sldId id="292" r:id="rId52"/>
    <p:sldId id="281" r:id="rId53"/>
    <p:sldId id="286" r:id="rId54"/>
    <p:sldId id="294" r:id="rId55"/>
    <p:sldId id="295" r:id="rId56"/>
    <p:sldId id="296" r:id="rId57"/>
    <p:sldId id="287" r:id="rId58"/>
    <p:sldId id="297" r:id="rId59"/>
    <p:sldId id="298" r:id="rId60"/>
    <p:sldId id="312" r:id="rId61"/>
    <p:sldId id="311" r:id="rId62"/>
    <p:sldId id="313" r:id="rId63"/>
    <p:sldId id="318" r:id="rId64"/>
    <p:sldId id="337" r:id="rId65"/>
    <p:sldId id="340" r:id="rId66"/>
    <p:sldId id="342" r:id="rId67"/>
    <p:sldId id="325" r:id="rId68"/>
    <p:sldId id="336" r:id="rId69"/>
    <p:sldId id="31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7FF1AC-58DA-4182-A4B9-3BC717E3DC6F}" type="datetimeFigureOut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31A9A4-0BE2-4507-A581-96E664AE2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  Amateur Radio Trivia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GB" smtClean="0"/>
              <a:t>A few things you probably didn’t know about amateur radio &amp; radio amateurs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No licences issued</a:t>
            </a:r>
          </a:p>
          <a:p>
            <a:pPr lvl="1"/>
            <a:r>
              <a:rPr lang="en-GB" dirty="0" smtClean="0"/>
              <a:t>North Korea</a:t>
            </a:r>
          </a:p>
          <a:p>
            <a:pPr lvl="1"/>
            <a:r>
              <a:rPr lang="en-GB" dirty="0" smtClean="0"/>
              <a:t>Yemen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Club station only – no individual licences</a:t>
            </a:r>
          </a:p>
          <a:p>
            <a:pPr lvl="1"/>
            <a:r>
              <a:rPr lang="en-GB" dirty="0" smtClean="0"/>
              <a:t>Vatican City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Countries where it is hard/impossible to get an amateur radio licence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481138"/>
          <a:ext cx="7239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438400"/>
                <a:gridCol w="1828800"/>
              </a:tblGrid>
              <a:tr h="34318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Licence</a:t>
                      </a:r>
                      <a:r>
                        <a:rPr lang="en-GB" b="1" baseline="0" dirty="0" smtClean="0"/>
                        <a:t> Type</a:t>
                      </a:r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Date of Statistics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No. of licences</a:t>
                      </a:r>
                      <a:endParaRPr lang="en-GB" dirty="0"/>
                    </a:p>
                  </a:txBody>
                  <a:tcPr marL="0" marR="0" marT="0" marB="0" anchor="ctr"/>
                </a:tc>
              </a:tr>
              <a:tr h="343189">
                <a:tc>
                  <a:txBody>
                    <a:bodyPr/>
                    <a:lstStyle/>
                    <a:p>
                      <a:r>
                        <a:rPr lang="en-GB" dirty="0" smtClean="0"/>
                        <a:t>Club</a:t>
                      </a:r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</a:t>
                      </a:r>
                      <a:r>
                        <a:rPr lang="en-GB" baseline="0" dirty="0" smtClean="0"/>
                        <a:t> 2016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1478</a:t>
                      </a:r>
                    </a:p>
                  </a:txBody>
                  <a:tcPr marL="0" marR="0" marT="0" marB="0" anchor="ctr"/>
                </a:tc>
              </a:tr>
              <a:tr h="343189">
                <a:tc>
                  <a:txBody>
                    <a:bodyPr/>
                    <a:lstStyle/>
                    <a:p>
                      <a:r>
                        <a:rPr lang="en-GB" dirty="0" smtClean="0"/>
                        <a:t>Foundation</a:t>
                      </a:r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August 2017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22649</a:t>
                      </a:r>
                      <a:endParaRPr lang="en-GB" dirty="0"/>
                    </a:p>
                  </a:txBody>
                  <a:tcPr marL="0" marR="0" marT="0" marB="0" anchor="ctr"/>
                </a:tc>
              </a:tr>
              <a:tr h="592353">
                <a:tc>
                  <a:txBody>
                    <a:bodyPr/>
                    <a:lstStyle/>
                    <a:p>
                      <a:r>
                        <a:rPr lang="en-GB" dirty="0" smtClean="0"/>
                        <a:t>Full</a:t>
                      </a:r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August 2017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52195</a:t>
                      </a:r>
                      <a:endParaRPr lang="en-GB" dirty="0"/>
                    </a:p>
                  </a:txBody>
                  <a:tcPr marL="0" marR="0" marT="0" marB="0" anchor="ctr"/>
                </a:tc>
              </a:tr>
              <a:tr h="515302">
                <a:tc>
                  <a:txBody>
                    <a:bodyPr/>
                    <a:lstStyle/>
                    <a:p>
                      <a:r>
                        <a:rPr lang="en-GB" dirty="0" smtClean="0"/>
                        <a:t>Intermediate</a:t>
                      </a:r>
                      <a:endParaRPr lang="en-GB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August 2017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9739</a:t>
                      </a:r>
                      <a:endParaRPr lang="en-GB" dirty="0"/>
                    </a:p>
                  </a:txBody>
                  <a:tcPr marL="0" marR="0" marT="0" marB="0"/>
                </a:tc>
              </a:tr>
              <a:tr h="343189">
                <a:tc>
                  <a:txBody>
                    <a:bodyPr/>
                    <a:lstStyle/>
                    <a:p>
                      <a:r>
                        <a:rPr lang="en-GB" dirty="0" smtClean="0"/>
                        <a:t>Reciprocal</a:t>
                      </a:r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June 2016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803</a:t>
                      </a:r>
                      <a:endParaRPr lang="en-GB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Numbers of amateur </a:t>
            </a:r>
            <a:r>
              <a:rPr lang="en-GB" smtClean="0"/>
              <a:t>radio licenses </a:t>
            </a:r>
            <a:r>
              <a:rPr lang="en-GB" dirty="0" smtClean="0"/>
              <a:t>in the UK (Ofcom)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Top 12 counties by amateur radio population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09800" y="1481138"/>
          <a:ext cx="441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765"/>
                <a:gridCol w="2034435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Population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Japan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1296059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679864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Thailand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141241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RO Korea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141000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79666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Chinese Taipei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3399"/>
                          </a:solidFill>
                          <a:latin typeface="Arial"/>
                        </a:rPr>
                        <a:t>68692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Spain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58700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58426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44024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Russia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38000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Brazil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32053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Italy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3399"/>
                          </a:solidFill>
                          <a:latin typeface="Arial"/>
                        </a:rPr>
                        <a:t>30000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next 12 countries by amateur radio population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57400" y="1481138"/>
          <a:ext cx="3962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711891"/>
                <a:gridCol w="103130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Population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Indonesia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27815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18500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17265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Argentina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16889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Poland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16000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15328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Netherlands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14529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Sweden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10817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10679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Venezuela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10600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Denmark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10060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3399"/>
                          </a:solidFill>
                          <a:latin typeface="Arial"/>
                        </a:rPr>
                        <a:t>Hungary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rgbClr val="003399"/>
                          </a:solidFill>
                          <a:latin typeface="Arial"/>
                        </a:rPr>
                        <a:t>9000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Musical Radio Amateurs</a:t>
            </a:r>
            <a:br>
              <a:rPr lang="en-GB" dirty="0" smtClean="0"/>
            </a:br>
            <a:r>
              <a:rPr lang="en-GB" dirty="0" smtClean="0"/>
              <a:t>Patty Loveless (KD4WUJ)</a:t>
            </a:r>
            <a:endParaRPr lang="en-GB" dirty="0"/>
          </a:p>
        </p:txBody>
      </p:sp>
      <p:pic>
        <p:nvPicPr>
          <p:cNvPr id="5" name="Content Placeholder 4" descr="surfin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81138"/>
            <a:ext cx="7315200" cy="507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enage_kicks_the_undert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7848600" cy="50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GB" sz="3000" dirty="0" smtClean="0"/>
              <a:t>Musical Radio Amateurs</a:t>
            </a:r>
            <a:br>
              <a:rPr lang="en-GB" sz="3000" dirty="0" smtClean="0"/>
            </a:br>
            <a:r>
              <a:rPr lang="en-GB" sz="3000" dirty="0" smtClean="0"/>
              <a:t>Feargal Sharkey (G0OAN)  The Undertones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e Wals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8077200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Musical Radio Amateurs </a:t>
            </a:r>
            <a:br>
              <a:rPr lang="en-GB" sz="4400" dirty="0" smtClean="0"/>
            </a:br>
            <a:r>
              <a:rPr lang="en-GB" dirty="0" smtClean="0"/>
              <a:t>Joe Walsh (</a:t>
            </a:r>
            <a:r>
              <a:rPr lang="en-GB" sz="4400" dirty="0" smtClean="0"/>
              <a:t>WB6ACU)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e Walsh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077200" cy="50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Musical Radio Amateurs</a:t>
            </a:r>
            <a:br>
              <a:rPr lang="en-GB" sz="4400" dirty="0" smtClean="0"/>
            </a:br>
            <a:r>
              <a:rPr lang="en-GB" dirty="0" smtClean="0"/>
              <a:t>Joe Walsh (</a:t>
            </a:r>
            <a:r>
              <a:rPr lang="en-GB" sz="4400" dirty="0" smtClean="0"/>
              <a:t>WB6ACU)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Leo </a:t>
            </a:r>
            <a:r>
              <a:rPr lang="en-GB" sz="2400" dirty="0"/>
              <a:t>Fender (W6DOE</a:t>
            </a:r>
            <a:r>
              <a:rPr lang="en-GB" sz="2400" dirty="0" smtClean="0"/>
              <a:t>) </a:t>
            </a:r>
            <a:r>
              <a:rPr lang="en-GB" sz="2400" dirty="0" err="1" smtClean="0"/>
              <a:t>sk</a:t>
            </a:r>
            <a:r>
              <a:rPr lang="en-GB" sz="2400" dirty="0" smtClean="0"/>
              <a:t>: </a:t>
            </a:r>
            <a:r>
              <a:rPr lang="en-GB" sz="2400" dirty="0"/>
              <a:t>Fender </a:t>
            </a:r>
            <a:r>
              <a:rPr lang="en-GB" sz="2400" dirty="0" smtClean="0"/>
              <a:t>guitars</a:t>
            </a:r>
            <a:endParaRPr lang="en-GB" sz="2400" dirty="0"/>
          </a:p>
          <a:p>
            <a:r>
              <a:rPr lang="en-GB" sz="2400" dirty="0"/>
              <a:t>Bob Moog (K2AMH</a:t>
            </a:r>
            <a:r>
              <a:rPr lang="en-GB" sz="2400" dirty="0" smtClean="0"/>
              <a:t>) </a:t>
            </a:r>
            <a:r>
              <a:rPr lang="en-GB" sz="2400" dirty="0" err="1" smtClean="0"/>
              <a:t>sk</a:t>
            </a:r>
            <a:r>
              <a:rPr lang="en-GB" sz="2400" dirty="0" smtClean="0"/>
              <a:t>: </a:t>
            </a:r>
            <a:r>
              <a:rPr lang="en-GB" sz="2400" dirty="0"/>
              <a:t>Moog </a:t>
            </a:r>
            <a:r>
              <a:rPr lang="en-GB" sz="2400" dirty="0" smtClean="0"/>
              <a:t>Synthesizer</a:t>
            </a:r>
            <a:endParaRPr lang="en-GB" sz="2400" dirty="0"/>
          </a:p>
          <a:p>
            <a:r>
              <a:rPr lang="en-GB" sz="2400" dirty="0"/>
              <a:t>Jim Croce (WN3OQW</a:t>
            </a:r>
            <a:r>
              <a:rPr lang="en-GB" sz="2400" dirty="0" smtClean="0"/>
              <a:t>) </a:t>
            </a:r>
            <a:r>
              <a:rPr lang="en-GB" sz="2400" dirty="0" err="1" smtClean="0"/>
              <a:t>sk</a:t>
            </a:r>
            <a:r>
              <a:rPr lang="en-GB" sz="2400" dirty="0" smtClean="0"/>
              <a:t>: </a:t>
            </a:r>
            <a:r>
              <a:rPr lang="en-GB" sz="2400" dirty="0"/>
              <a:t>Folk/rock </a:t>
            </a:r>
            <a:r>
              <a:rPr lang="en-GB" sz="2400" dirty="0" smtClean="0"/>
              <a:t>singer/songwriter</a:t>
            </a:r>
            <a:endParaRPr lang="en-GB" sz="2400" dirty="0"/>
          </a:p>
          <a:p>
            <a:r>
              <a:rPr lang="en-GB" sz="2400" dirty="0"/>
              <a:t>Lance Bass (</a:t>
            </a:r>
            <a:r>
              <a:rPr lang="en-GB" sz="2400" dirty="0" smtClean="0"/>
              <a:t>KG4UYY): </a:t>
            </a:r>
            <a:r>
              <a:rPr lang="en-GB" sz="2400" dirty="0"/>
              <a:t>‘N </a:t>
            </a:r>
            <a:r>
              <a:rPr lang="en-GB" sz="2400" dirty="0" smtClean="0"/>
              <a:t>SYNC (US boy band)</a:t>
            </a:r>
          </a:p>
          <a:p>
            <a:r>
              <a:rPr lang="en-GB" sz="2400" dirty="0" smtClean="0"/>
              <a:t>Chet Atkins (W4CGP, ex-WA4CZD) </a:t>
            </a:r>
            <a:r>
              <a:rPr lang="en-GB" sz="2400" dirty="0" err="1" smtClean="0"/>
              <a:t>sk</a:t>
            </a:r>
            <a:r>
              <a:rPr lang="en-GB" sz="2400" dirty="0" smtClean="0"/>
              <a:t>: Singer/</a:t>
            </a:r>
          </a:p>
          <a:p>
            <a:pPr>
              <a:buNone/>
            </a:pPr>
            <a:r>
              <a:rPr lang="en-GB" sz="2400" dirty="0" smtClean="0"/>
              <a:t>	songwriter/guitarist</a:t>
            </a:r>
          </a:p>
          <a:p>
            <a:r>
              <a:rPr lang="en-GB" sz="2400" dirty="0" smtClean="0"/>
              <a:t>Stu Cook (N6FUP): </a:t>
            </a:r>
            <a:r>
              <a:rPr lang="en-GB" sz="2400" dirty="0" err="1" smtClean="0"/>
              <a:t>Creedence</a:t>
            </a:r>
            <a:r>
              <a:rPr lang="en-GB" sz="2400" dirty="0" smtClean="0"/>
              <a:t> Clearwater Revival</a:t>
            </a:r>
          </a:p>
          <a:p>
            <a:r>
              <a:rPr lang="en-GB" sz="2400" dirty="0" smtClean="0"/>
              <a:t>Ronnie </a:t>
            </a:r>
            <a:r>
              <a:rPr lang="en-GB" sz="2400" dirty="0" err="1" smtClean="0"/>
              <a:t>Milsap</a:t>
            </a:r>
            <a:r>
              <a:rPr lang="en-GB" sz="2400" dirty="0" smtClean="0"/>
              <a:t> (WB4KCG): Singer/Songwriter</a:t>
            </a:r>
          </a:p>
          <a:p>
            <a:r>
              <a:rPr lang="en-GB" sz="2400" dirty="0" smtClean="0"/>
              <a:t>Burl Ives (KA6HVA) </a:t>
            </a:r>
            <a:r>
              <a:rPr lang="en-GB" sz="2400" dirty="0" err="1" smtClean="0"/>
              <a:t>sk</a:t>
            </a:r>
            <a:r>
              <a:rPr lang="en-GB" sz="2400" dirty="0" smtClean="0"/>
              <a:t>: Folk music singer/writer/actor</a:t>
            </a:r>
            <a:endParaRPr lang="en-GB" sz="24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Other Musical </a:t>
            </a:r>
            <a:r>
              <a:rPr lang="en-GB" dirty="0"/>
              <a:t>Radio Amateurs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6E58C08-3C88-40DF-B02E-FB7E51ED3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1138"/>
            <a:ext cx="6934200" cy="4995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Kon-Tiki Expedition 1947</a:t>
            </a:r>
            <a:br>
              <a:rPr lang="en-GB" dirty="0"/>
            </a:br>
            <a:r>
              <a:rPr lang="en-GB" dirty="0" smtClean="0"/>
              <a:t>(LI2B)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3A9323-6B95-4A5A-A7F5-4F060DBD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Warning!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7156A2-92F6-4C11-A593-BBC92983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GB" sz="5400" dirty="0">
                <a:solidFill>
                  <a:schemeClr val="accent3"/>
                </a:solidFill>
              </a:rPr>
              <a:t>You will not learn anything of use from this presentation!!!</a:t>
            </a:r>
          </a:p>
        </p:txBody>
      </p:sp>
    </p:spTree>
    <p:extLst>
      <p:ext uri="{BB962C8B-B14F-4D97-AF65-F5344CB8AC3E}">
        <p14:creationId xmlns="" xmlns:p14="http://schemas.microsoft.com/office/powerpoint/2010/main" val="27903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0534444-E943-49DC-A4C8-1E2732AAB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924800" cy="5211762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9511A0FA-025D-44E1-8F34-8AA5EBA9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Kon-Tiki Expedition 1947</a:t>
            </a:r>
            <a:br>
              <a:rPr lang="en-GB" dirty="0"/>
            </a:br>
            <a:r>
              <a:rPr lang="en-GB" dirty="0"/>
              <a:t>Route</a:t>
            </a:r>
          </a:p>
        </p:txBody>
      </p:sp>
    </p:spTree>
    <p:extLst>
      <p:ext uri="{BB962C8B-B14F-4D97-AF65-F5344CB8AC3E}">
        <p14:creationId xmlns="" xmlns:p14="http://schemas.microsoft.com/office/powerpoint/2010/main" val="23004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an R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481138"/>
            <a:ext cx="3809999" cy="4995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Radio amateurs who were/are actors</a:t>
            </a:r>
            <a:br>
              <a:rPr lang="en-GB" sz="3200" dirty="0" smtClean="0"/>
            </a:br>
            <a:r>
              <a:rPr lang="en-GB" sz="3200" dirty="0" smtClean="0"/>
              <a:t>Lord Brian Rix (G2DQU) </a:t>
            </a:r>
            <a:r>
              <a:rPr lang="en-GB" sz="3200" dirty="0" err="1" smtClean="0"/>
              <a:t>sk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lon-brando-wild-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481138"/>
            <a:ext cx="5181600" cy="4995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Radio amateurs who were/are actors </a:t>
            </a:r>
            <a:br>
              <a:rPr lang="en-GB" sz="3200" dirty="0" smtClean="0"/>
            </a:br>
            <a:r>
              <a:rPr lang="en-GB" sz="3200" dirty="0" smtClean="0"/>
              <a:t>Marlon Brando (KE6PZH/FO5GJ) </a:t>
            </a:r>
            <a:r>
              <a:rPr lang="en-GB" sz="3200" dirty="0" err="1" smtClean="0"/>
              <a:t>sk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lon brando godfat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7818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Radio amateurs who were/are actors </a:t>
            </a:r>
            <a:br>
              <a:rPr lang="en-GB" sz="3200" dirty="0" smtClean="0"/>
            </a:br>
            <a:r>
              <a:rPr lang="en-GB" sz="3200" dirty="0" smtClean="0"/>
              <a:t>Marlon Brando (KE6PZH/FO5GJ) </a:t>
            </a:r>
            <a:r>
              <a:rPr lang="en-GB" sz="3200" dirty="0" err="1" smtClean="0"/>
              <a:t>sk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scilla-Presley-Signed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5638800" cy="5287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Radio amateurs who were/are actors Priscilla Presley (N6YOS)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in-qimg-2845d2e560b84ddc4603db7150e7af6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8458200" cy="327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Moonbounce: Variation in time taken for radio signal to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/>
          <a:lstStyle/>
          <a:p>
            <a:r>
              <a:rPr lang="en-GB" dirty="0"/>
              <a:t>Apogee: 405,410km</a:t>
            </a:r>
          </a:p>
          <a:p>
            <a:r>
              <a:rPr lang="en-GB" dirty="0"/>
              <a:t>Perigee: 362,570km</a:t>
            </a:r>
          </a:p>
          <a:p>
            <a:r>
              <a:rPr lang="en-GB" dirty="0"/>
              <a:t>Difference: 42,840km</a:t>
            </a:r>
          </a:p>
          <a:p>
            <a:r>
              <a:rPr lang="en-GB" dirty="0"/>
              <a:t>Radio signal travels </a:t>
            </a:r>
            <a:r>
              <a:rPr lang="en-GB" dirty="0" smtClean="0"/>
              <a:t>an extra 85,680km         i.e</a:t>
            </a:r>
            <a:r>
              <a:rPr lang="en-GB" dirty="0"/>
              <a:t>. there &amp; back</a:t>
            </a:r>
          </a:p>
          <a:p>
            <a:r>
              <a:rPr lang="en-GB" dirty="0"/>
              <a:t>Radio signals travel at 299,792km/second</a:t>
            </a:r>
          </a:p>
          <a:p>
            <a:r>
              <a:rPr lang="en-GB" dirty="0"/>
              <a:t>Difference in time taken is: 85,680/299,792 seconds = </a:t>
            </a:r>
            <a:r>
              <a:rPr lang="en-GB" dirty="0" smtClean="0"/>
              <a:t>0.285 seconds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Moonbounce: Variation in time taken for radio signal to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m-radio-4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81138"/>
            <a:ext cx="7696200" cy="50720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GB" sz="3000" dirty="0" smtClean="0"/>
              <a:t>Radio amateurs who were/are politicians</a:t>
            </a:r>
            <a:br>
              <a:rPr lang="en-GB" sz="3000" dirty="0" smtClean="0"/>
            </a:br>
            <a:r>
              <a:rPr lang="en-GB" sz="3000" dirty="0" smtClean="0"/>
              <a:t>Rajiv Ghandi (VU2RG) sk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7u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296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 smtClean="0"/>
              <a:t>Radio amateurs who were/are politicians</a:t>
            </a:r>
            <a:br>
              <a:rPr lang="en-GB" sz="3000" dirty="0" smtClean="0"/>
            </a:br>
            <a:r>
              <a:rPr lang="en-GB" sz="3000" dirty="0" smtClean="0"/>
              <a:t>Barry Goldwater (K7UGA) </a:t>
            </a:r>
            <a:r>
              <a:rPr lang="en-GB" sz="3000" dirty="0" err="1" smtClean="0"/>
              <a:t>sk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General Augusto Pinochet (CE3GP): President of Chile</a:t>
            </a:r>
          </a:p>
          <a:p>
            <a:r>
              <a:rPr lang="en-GB" sz="2400" dirty="0" smtClean="0"/>
              <a:t>Hugo Banzer (CP1CL): President of Bolivia</a:t>
            </a:r>
          </a:p>
          <a:p>
            <a:r>
              <a:rPr lang="en-GB" sz="2400" dirty="0" smtClean="0"/>
              <a:t>Francego Cossiga (I0FCG): President of Italy</a:t>
            </a:r>
          </a:p>
          <a:p>
            <a:r>
              <a:rPr lang="en-GB" sz="2400" dirty="0" smtClean="0"/>
              <a:t>Keizo Obuchi (JI1KIT): Prime Minister of Japan</a:t>
            </a:r>
          </a:p>
          <a:p>
            <a:r>
              <a:rPr lang="en-GB" sz="2400" dirty="0" smtClean="0"/>
              <a:t>Carlos Saul Menem (LU1SM): President of Argentina</a:t>
            </a:r>
          </a:p>
          <a:p>
            <a:r>
              <a:rPr lang="en-GB" sz="2400" dirty="0" smtClean="0"/>
              <a:t>Emil Lahoud (OD5LE): President of Lebanon</a:t>
            </a:r>
          </a:p>
          <a:p>
            <a:r>
              <a:rPr lang="en-GB" sz="2400" dirty="0" smtClean="0"/>
              <a:t>Sonia Ghandi (VU2SON): Widow of Rajiv Ghandi</a:t>
            </a:r>
          </a:p>
          <a:p>
            <a:r>
              <a:rPr lang="en-GB" sz="2400" dirty="0" smtClean="0"/>
              <a:t>Sir Thomas Davis (ZK1AN): Premier of the Cook Islands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Radio amateurs who were/are politicians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uri Gagar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5791200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Was Yuri Gagarin a radio amateur?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GB" dirty="0" smtClean="0"/>
              <a:t>Faraday Street: Michael Faraday (1791-1867)</a:t>
            </a:r>
          </a:p>
          <a:p>
            <a:pPr>
              <a:buNone/>
            </a:pPr>
            <a:r>
              <a:rPr lang="en-GB" sz="2300" dirty="0" smtClean="0"/>
              <a:t>	</a:t>
            </a:r>
            <a:r>
              <a:rPr lang="en-GB" sz="2400" dirty="0" smtClean="0"/>
              <a:t>Main discoveries include the principles underlying electromagnetic induction, diamagnetism &amp; electrolysis</a:t>
            </a:r>
          </a:p>
          <a:p>
            <a:r>
              <a:rPr lang="en-GB" dirty="0" smtClean="0"/>
              <a:t>Kelvin Street: William Thomson, The Lord Kelvin (1824-1907)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2400" dirty="0" smtClean="0"/>
              <a:t>Mathematical analysis of electricity &amp; formulation of the first &amp; second laws of thermodynamics</a:t>
            </a:r>
          </a:p>
          <a:p>
            <a:r>
              <a:rPr lang="en-GB" dirty="0" smtClean="0"/>
              <a:t>Lodge Street: Oliver Lodge (1851-1940)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2400" dirty="0" smtClean="0"/>
              <a:t>Identified electromagnetic radiation &amp; held key patents relating to radio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3 streets on Holderness Road that are named after radio pioneers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n mille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95400"/>
            <a:ext cx="38100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Radio amateurs who ended up in jail for a long time! Don Miller (W9WNV/AE6IY): Over 20 years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me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848600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Radio amateurs who ended up in jail for a long time!     Romeo Stepanenko (UB5RR, P5RS7, etc.): 18 years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px-Robert_Hans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371600"/>
            <a:ext cx="4343400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 smtClean="0"/>
              <a:t>Radio amateurs who ended up in jail for a long time!     </a:t>
            </a:r>
            <a:br>
              <a:rPr lang="en-GB" sz="2400" dirty="0" smtClean="0"/>
            </a:br>
            <a:r>
              <a:rPr lang="en-GB" sz="2400" dirty="0" smtClean="0"/>
              <a:t>Robert </a:t>
            </a:r>
            <a:r>
              <a:rPr lang="en-GB" sz="2400" dirty="0" err="1" smtClean="0"/>
              <a:t>Hanssen</a:t>
            </a:r>
            <a:r>
              <a:rPr lang="en-GB" sz="2400" dirty="0" smtClean="0"/>
              <a:t> (K9QVL): 15 consecutive life sentences with no chance of parole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  <a:noFill/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Andy Hardy (1938)</a:t>
            </a:r>
          </a:p>
          <a:p>
            <a:pPr lvl="1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Man in USA gets an urgent message to his wife in Canada via </a:t>
            </a:r>
          </a:p>
          <a:p>
            <a:pPr lvl="1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amateur radio as the place in Canada has no phones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Testament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(1983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Nuclear  war – radio amateur provides some communications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Independence Day (1996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Morse code used for communications – humans defeat the aliens!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Independence Day: Resurgence (2016)</a:t>
            </a:r>
          </a:p>
          <a:p>
            <a:pPr lvl="1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Yaesu FT-101 used for communications – aliens defeated again!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Frequency (2000)</a:t>
            </a:r>
          </a:p>
          <a:p>
            <a:pPr lvl="1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Heathkit transceiver used for communications between son &amp; his</a:t>
            </a:r>
          </a:p>
          <a:p>
            <a:pPr lvl="1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deceased father via a time warp caused by the Northern Lights</a:t>
            </a:r>
          </a:p>
          <a:p>
            <a:pPr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Films </a:t>
            </a:r>
            <a:r>
              <a:rPr lang="en-GB" sz="3200" dirty="0" smtClean="0"/>
              <a:t>where </a:t>
            </a:r>
            <a:r>
              <a:rPr lang="en-GB" sz="3200" dirty="0"/>
              <a:t>a</a:t>
            </a:r>
            <a:r>
              <a:rPr lang="en-GB" sz="3200" dirty="0" smtClean="0"/>
              <a:t>mateur radio/amateur radio equipment was featured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Si tout les gars du monde (1955): French</a:t>
            </a:r>
          </a:p>
          <a:p>
            <a:pPr lvl="1">
              <a:buNone/>
            </a:pPr>
            <a:r>
              <a:rPr lang="fr-FR" sz="1900" dirty="0" smtClean="0">
                <a:latin typeface="Arial" pitchFamily="34" charset="0"/>
                <a:cs typeface="Arial" pitchFamily="34" charset="0"/>
              </a:rPr>
              <a:t>French trawler crew in the North Sea become ill &amp; radio amateurs help in </a:t>
            </a:r>
          </a:p>
          <a:p>
            <a:pPr lvl="1">
              <a:buNone/>
            </a:pPr>
            <a:r>
              <a:rPr lang="fr-FR" sz="1900" dirty="0" smtClean="0">
                <a:latin typeface="Arial" pitchFamily="34" charset="0"/>
                <a:cs typeface="Arial" pitchFamily="34" charset="0"/>
              </a:rPr>
              <a:t>getting an antidote to them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Ghost House (mid-1980s)</a:t>
            </a:r>
          </a:p>
          <a:p>
            <a:pPr lvl="1">
              <a:buNone/>
            </a:pPr>
            <a:r>
              <a:rPr lang="fr-FR" sz="1900" dirty="0" smtClean="0">
                <a:latin typeface="Arial" pitchFamily="34" charset="0"/>
                <a:cs typeface="Arial" pitchFamily="34" charset="0"/>
              </a:rPr>
              <a:t>Too complicated to explain but amateur radio is definitely in there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Phenomenon (1996)</a:t>
            </a:r>
          </a:p>
          <a:p>
            <a:pPr lvl="1">
              <a:buNone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Radio amateur finds some encrypted transmissions that he gets decoded</a:t>
            </a:r>
          </a:p>
          <a:p>
            <a:pPr lvl="1">
              <a:buNone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and then gets into trouble with the government.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Contact (1997)</a:t>
            </a:r>
          </a:p>
          <a:p>
            <a:pPr lvl="1">
              <a:buNone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Amateur radio operator controls the Very Large Array in New Mexico,</a:t>
            </a:r>
          </a:p>
          <a:p>
            <a:pPr lvl="1">
              <a:buNone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where she picks up an extraterrestrial signal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High Frequency (1989)</a:t>
            </a:r>
          </a:p>
          <a:p>
            <a:pPr lvl="1">
              <a:buNone/>
            </a:pPr>
            <a:r>
              <a:rPr lang="en-GB" sz="1900" dirty="0" smtClean="0">
                <a:latin typeface="Arial" pitchFamily="34" charset="0"/>
                <a:cs typeface="Arial" pitchFamily="34" charset="0"/>
              </a:rPr>
              <a:t>Spy plot resolved using amateur radio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Dr. No (1962)</a:t>
            </a:r>
          </a:p>
          <a:p>
            <a:pPr marL="603504" lvl="2" indent="-256032">
              <a:spcBef>
                <a:spcPts val="400"/>
              </a:spcBef>
              <a:buSzPct val="68000"/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KW  Vanguard transmitter &amp; Eddystone receiver used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Films where amateur radio/amateur radio equipment was featured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llscreen-capture-4182017-123643-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535" y="1481138"/>
            <a:ext cx="748092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Dr. No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llscreen-capture-4182017-123618-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8382000" cy="5376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Dr. No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Tim Allen as Mike Baxter (KA0XTT) </a:t>
            </a:r>
            <a:endParaRPr lang="en-GB" dirty="0"/>
          </a:p>
        </p:txBody>
      </p:sp>
      <p:pic>
        <p:nvPicPr>
          <p:cNvPr id="6" name="Content Placeholder 5" descr="KA0XTT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8636"/>
            <a:ext cx="8153400" cy="5134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ggy Sue K5PS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077200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100" dirty="0" smtClean="0"/>
              <a:t>Radio amateurs with other claims to fame</a:t>
            </a:r>
            <a:br>
              <a:rPr lang="en-GB" sz="3100" dirty="0" smtClean="0"/>
            </a:br>
            <a:r>
              <a:rPr lang="en-GB" sz="3100" dirty="0" smtClean="0"/>
              <a:t>Peggy Sue Rackham (K5PSG)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dica-cordiglia-brot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1138"/>
            <a:ext cx="8153400" cy="4995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Lost Cosmonauts Conspiracy Theory</a:t>
            </a:r>
            <a:br>
              <a:rPr lang="en-GB" sz="3200" dirty="0" smtClean="0"/>
            </a:br>
            <a:r>
              <a:rPr lang="en-GB" sz="3200" dirty="0" err="1" smtClean="0"/>
              <a:t>Judica-Cordiglia</a:t>
            </a:r>
            <a:r>
              <a:rPr lang="en-GB" sz="3200" smtClean="0"/>
              <a:t> Brothers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lterCronk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391400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Radio amateurs with other claims to fame</a:t>
            </a:r>
            <a:br>
              <a:rPr lang="en-GB" sz="2800" dirty="0" smtClean="0"/>
            </a:br>
            <a:r>
              <a:rPr lang="en-GB" sz="2800" dirty="0" smtClean="0"/>
              <a:t>Walter Cronkite (KB2GSD) sk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bbets_en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81138"/>
            <a:ext cx="7924800" cy="50720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800" dirty="0" smtClean="0"/>
              <a:t>Radio amateurs with other claims to fame</a:t>
            </a:r>
            <a:br>
              <a:rPr lang="en-GB" sz="2800" dirty="0" smtClean="0"/>
            </a:br>
            <a:r>
              <a:rPr lang="en-GB" sz="2800" dirty="0" smtClean="0"/>
              <a:t>Paul Tibbets (K4ZVZ) </a:t>
            </a:r>
            <a:r>
              <a:rPr lang="en-GB" sz="2800" dirty="0" err="1" smtClean="0"/>
              <a:t>sk</a:t>
            </a:r>
            <a:r>
              <a:rPr lang="en-GB" sz="2800" dirty="0" smtClean="0"/>
              <a:t>: Pilot of the “Enola Gay”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D. Kent Cullers (WA6TWX): Former Manager of SETI</a:t>
            </a:r>
          </a:p>
          <a:p>
            <a:r>
              <a:rPr lang="en-GB" dirty="0" smtClean="0"/>
              <a:t>Dr. Joseph H. Taylor (K1JT) &amp; Russell Alan Hulse (WB2LAV): Joint winners of 1993 Nobel Prize for Physics for discovery of binary pulsars</a:t>
            </a:r>
          </a:p>
          <a:p>
            <a:r>
              <a:rPr lang="en-GB" dirty="0" smtClean="0"/>
              <a:t>Percy L. Spencer (W1GBE) </a:t>
            </a:r>
            <a:r>
              <a:rPr lang="en-GB" dirty="0" err="1" smtClean="0"/>
              <a:t>sk</a:t>
            </a:r>
            <a:r>
              <a:rPr lang="en-GB" dirty="0" smtClean="0"/>
              <a:t>: Invented the microwave oven</a:t>
            </a:r>
          </a:p>
          <a:p>
            <a:r>
              <a:rPr lang="en-GB" dirty="0" smtClean="0"/>
              <a:t>Yuri Ivanovich Malenchenko (RK3DUP): First cosmonaut to marry in space</a:t>
            </a:r>
          </a:p>
          <a:p>
            <a:r>
              <a:rPr lang="en-GB" dirty="0" smtClean="0"/>
              <a:t>Howard Hughes (W5CY) </a:t>
            </a:r>
            <a:r>
              <a:rPr lang="en-GB" dirty="0" err="1" smtClean="0"/>
              <a:t>sk</a:t>
            </a:r>
            <a:r>
              <a:rPr lang="en-GB" dirty="0" smtClean="0"/>
              <a:t>: Billionaire businessman</a:t>
            </a:r>
          </a:p>
          <a:p>
            <a:r>
              <a:rPr lang="en-GB" dirty="0" smtClean="0"/>
              <a:t>Chris Tarrant (G0KRH): TV personality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Radio amateurs with </a:t>
            </a:r>
            <a:r>
              <a:rPr lang="en-GB" dirty="0" smtClean="0"/>
              <a:t>other claims </a:t>
            </a:r>
            <a:r>
              <a:rPr lang="en-GB" dirty="0"/>
              <a:t>to fame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1900: Reginald Aubrey Fessenden (1XS): First broadcast of human speech</a:t>
            </a:r>
          </a:p>
          <a:p>
            <a:r>
              <a:rPr lang="en-GB" dirty="0" smtClean="0"/>
              <a:t>1927: Barbara Dunn (G6YL): First UK lady amateur</a:t>
            </a:r>
          </a:p>
          <a:p>
            <a:r>
              <a:rPr lang="en-GB" dirty="0" smtClean="0"/>
              <a:t>1928: John Logie Baird (2KZ) &amp; Robert Hart (2CVJ): First transatlantic TV image broadcast</a:t>
            </a:r>
          </a:p>
          <a:p>
            <a:r>
              <a:rPr lang="en-GB" dirty="0" smtClean="0"/>
              <a:t>1947: Oswald Garrison (W6YX) &amp; Mike Villard jnr (W0TQK): First SSB QSO</a:t>
            </a:r>
          </a:p>
          <a:p>
            <a:r>
              <a:rPr lang="en-GB" dirty="0" smtClean="0"/>
              <a:t>1983: Owen Garriott (W5LFL): First radio amateur to broadcast from space – Space Shuttle mission STS-9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Some amateur </a:t>
            </a:r>
            <a:r>
              <a:rPr lang="en-GB" dirty="0"/>
              <a:t>r</a:t>
            </a:r>
            <a:r>
              <a:rPr lang="en-GB" dirty="0" smtClean="0"/>
              <a:t>adio </a:t>
            </a:r>
            <a:r>
              <a:rPr lang="en-GB" dirty="0"/>
              <a:t>f</a:t>
            </a:r>
            <a:r>
              <a:rPr lang="en-GB" dirty="0" smtClean="0"/>
              <a:t>irsts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wen-garriott-w5lfl-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543800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700" dirty="0" smtClean="0"/>
              <a:t>1983: Owen Garriott (W5LFL): First radio amateur to broadcast from space – Space Shuttle mission STS-9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Manchester Wireless Society (2FZ &amp; 5MS): Britain’s oldest radio club – founded in February 1911</a:t>
            </a:r>
          </a:p>
          <a:p>
            <a:r>
              <a:rPr lang="en-GB" dirty="0" smtClean="0"/>
              <a:t>Coventry ARS (GX2ASF): Club that has longest affiliation to RSGB – from 1935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Amateur Radio Clubs With Claims To Fame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el_Morse_1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447800"/>
            <a:ext cx="2514600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Samuel Morse (1791-1872)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Samuel Morse</a:t>
            </a:r>
            <a:br>
              <a:rPr lang="en-GB" dirty="0" smtClean="0"/>
            </a:br>
            <a:r>
              <a:rPr lang="en-GB" dirty="0" smtClean="0"/>
              <a:t>Summary of Life Events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/>
              <a:t>Full name: Samuel Finley Breese Morse</a:t>
            </a:r>
          </a:p>
          <a:p>
            <a:r>
              <a:rPr lang="en-GB" sz="2600" dirty="0" smtClean="0"/>
              <a:t>Born: 27 April 1791, Charlestown, Massachusetts</a:t>
            </a:r>
          </a:p>
          <a:p>
            <a:r>
              <a:rPr lang="en-GB" sz="2600" dirty="0" smtClean="0"/>
              <a:t>Education: Phillips Academy, Yale College, Royal Academy of Arts</a:t>
            </a:r>
          </a:p>
          <a:p>
            <a:r>
              <a:rPr lang="en-GB" sz="2600" dirty="0" smtClean="0"/>
              <a:t>Family: 2 wives (first died) &amp; 7 children</a:t>
            </a:r>
          </a:p>
          <a:p>
            <a:r>
              <a:rPr lang="en-GB" sz="2600" dirty="0" smtClean="0"/>
              <a:t>Original occupation: Portrait artist</a:t>
            </a:r>
          </a:p>
          <a:p>
            <a:r>
              <a:rPr lang="en-GB" sz="2600" dirty="0" smtClean="0"/>
              <a:t>Politics: Anti-Catholic, anti-immigration, defended slavery</a:t>
            </a:r>
          </a:p>
          <a:p>
            <a:r>
              <a:rPr lang="en-GB" sz="2600" dirty="0" smtClean="0"/>
              <a:t>1832-1850s: Telegraph, Morse Code, transatlantic cable</a:t>
            </a:r>
          </a:p>
          <a:p>
            <a:r>
              <a:rPr lang="en-GB" sz="2600" dirty="0" smtClean="0"/>
              <a:t>Death: 2 April 1872, New York City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Samuel Morse</a:t>
            </a:r>
            <a:br>
              <a:rPr lang="en-GB" sz="2800" dirty="0" smtClean="0"/>
            </a:br>
            <a:r>
              <a:rPr lang="en-GB" sz="2800" dirty="0" smtClean="0"/>
              <a:t>John Adams, Second President of the USA,  1816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6" name="Content Placeholder 5" descr="John Ada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51054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Samuel Morse</a:t>
            </a:r>
            <a:br>
              <a:rPr lang="en-GB" sz="2800" dirty="0" smtClean="0"/>
            </a:br>
            <a:r>
              <a:rPr lang="en-GB" sz="2800" dirty="0" smtClean="0"/>
              <a:t>The Gallery of the Louvre, 1831-1833</a:t>
            </a:r>
            <a:endParaRPr lang="en-GB" dirty="0"/>
          </a:p>
        </p:txBody>
      </p:sp>
      <p:pic>
        <p:nvPicPr>
          <p:cNvPr id="6" name="Content Placeholder 5" descr="Best of the Louv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295400"/>
            <a:ext cx="85344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467600" cy="50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Amateur Radio Royalty</a:t>
            </a:r>
            <a:br>
              <a:rPr lang="en-GB" dirty="0"/>
            </a:br>
            <a:r>
              <a:rPr lang="en-GB" dirty="0"/>
              <a:t>King Hussein of Jordan (JY1</a:t>
            </a:r>
            <a:r>
              <a:rPr lang="en-GB" dirty="0" smtClean="0"/>
              <a:t>) </a:t>
            </a:r>
            <a:r>
              <a:rPr lang="en-GB" dirty="0" err="1" smtClean="0"/>
              <a:t>sk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 numCol="2">
            <a:normAutofit/>
          </a:bodyPr>
          <a:lstStyle/>
          <a:p>
            <a:r>
              <a:rPr lang="en-GB" dirty="0" smtClean="0"/>
              <a:t>Collins</a:t>
            </a:r>
          </a:p>
          <a:p>
            <a:r>
              <a:rPr lang="en-GB" dirty="0" smtClean="0"/>
              <a:t>Drake</a:t>
            </a:r>
          </a:p>
          <a:p>
            <a:r>
              <a:rPr lang="en-GB" dirty="0" smtClean="0"/>
              <a:t>Eddystone</a:t>
            </a:r>
          </a:p>
          <a:p>
            <a:r>
              <a:rPr lang="en-GB" dirty="0" smtClean="0"/>
              <a:t>EF Johnson</a:t>
            </a:r>
          </a:p>
          <a:p>
            <a:r>
              <a:rPr lang="en-GB" dirty="0" smtClean="0"/>
              <a:t>EICO</a:t>
            </a:r>
          </a:p>
          <a:p>
            <a:r>
              <a:rPr lang="en-GB" dirty="0" smtClean="0"/>
              <a:t>Hallicrafters </a:t>
            </a:r>
          </a:p>
          <a:p>
            <a:r>
              <a:rPr lang="en-GB" dirty="0" smtClean="0"/>
              <a:t>Hammarlund </a:t>
            </a:r>
          </a:p>
          <a:p>
            <a:r>
              <a:rPr lang="en-GB" dirty="0" smtClean="0"/>
              <a:t>Heathkit (still active)</a:t>
            </a:r>
          </a:p>
          <a:p>
            <a:r>
              <a:rPr lang="en-GB" dirty="0" smtClean="0"/>
              <a:t>KW Electronics</a:t>
            </a:r>
          </a:p>
          <a:p>
            <a:r>
              <a:rPr lang="en-GB" dirty="0" smtClean="0"/>
              <a:t>Lafayette</a:t>
            </a:r>
          </a:p>
          <a:p>
            <a:r>
              <a:rPr lang="en-GB" dirty="0" smtClean="0"/>
              <a:t>Lowe Electronics</a:t>
            </a:r>
          </a:p>
          <a:p>
            <a:r>
              <a:rPr lang="en-GB" dirty="0" smtClean="0"/>
              <a:t>Marconi </a:t>
            </a:r>
          </a:p>
          <a:p>
            <a:r>
              <a:rPr lang="en-GB" dirty="0" smtClean="0"/>
              <a:t>Mullard</a:t>
            </a:r>
          </a:p>
          <a:p>
            <a:r>
              <a:rPr lang="en-GB" dirty="0" smtClean="0"/>
              <a:t>National</a:t>
            </a:r>
          </a:p>
          <a:p>
            <a:r>
              <a:rPr lang="en-GB" dirty="0" smtClean="0"/>
              <a:t>Signal/One </a:t>
            </a:r>
          </a:p>
          <a:p>
            <a:r>
              <a:rPr lang="en-GB" dirty="0" smtClean="0"/>
              <a:t>Swan</a:t>
            </a:r>
          </a:p>
          <a:p>
            <a:r>
              <a:rPr lang="en-GB" dirty="0" smtClean="0"/>
              <a:t>WRL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/>
              <a:t>Some companies that used to produce equipment for radio amateurs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px-Guglielmo_Marco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95400"/>
            <a:ext cx="4191000" cy="5105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Guglielmo Marconi (1874-1937)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Autofit/>
          </a:bodyPr>
          <a:lstStyle/>
          <a:p>
            <a:r>
              <a:rPr lang="en-GB" sz="2000" dirty="0" smtClean="0"/>
              <a:t>Full name: Guglielmo Giovanni Maria Marconi</a:t>
            </a:r>
          </a:p>
          <a:p>
            <a:r>
              <a:rPr lang="en-GB" sz="2000" dirty="0" smtClean="0"/>
              <a:t>Birth: 25 April 1874 at Palazzo Marescalchi, Bologna, Italy</a:t>
            </a:r>
          </a:p>
          <a:p>
            <a:r>
              <a:rPr lang="en-GB" sz="2000" dirty="0" smtClean="0"/>
              <a:t>Studied: University of Bologna</a:t>
            </a:r>
          </a:p>
          <a:p>
            <a:r>
              <a:rPr lang="en-GB" sz="2000" dirty="0" smtClean="0"/>
              <a:t>Nobel Prize: 1909 Physics with Karl Braun for work in radio communications</a:t>
            </a:r>
          </a:p>
          <a:p>
            <a:r>
              <a:rPr lang="en-GB" sz="2000" dirty="0" smtClean="0"/>
              <a:t>Honours: 1929 made a marquess by King Victor Emmanuel III</a:t>
            </a:r>
          </a:p>
          <a:p>
            <a:r>
              <a:rPr lang="en-GB" sz="2000" dirty="0" smtClean="0"/>
              <a:t>Politics: Fascist</a:t>
            </a:r>
          </a:p>
          <a:p>
            <a:r>
              <a:rPr lang="en-GB" sz="2000" dirty="0" smtClean="0"/>
              <a:t>Death: 20 July 1937 in Rome, Italy after series of heart attacks</a:t>
            </a:r>
          </a:p>
          <a:p>
            <a:r>
              <a:rPr lang="en-GB" sz="2000" dirty="0" smtClean="0"/>
              <a:t>Burial: Villa Griffone, Sasso Marconi, Emilia-Romagna. IY4FGM (formerly I0FGM &amp; II4FGM) is located there. </a:t>
            </a:r>
          </a:p>
          <a:p>
            <a:r>
              <a:rPr lang="en-GB" sz="2000" dirty="0" smtClean="0"/>
              <a:t>Named after him: 1. Asteroid 1332 Marconia. 2. A large crater on the far side of the Moon. 3. Bologna Guglielmo Marconi Airport, Bologna. 4. Open University Guglielmo Marconi in Rome.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you know about Marconi?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81138"/>
          <a:ext cx="88392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940"/>
                <a:gridCol w="1252220"/>
                <a:gridCol w="32410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Group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Main </a:t>
                      </a:r>
                    </a:p>
                    <a:p>
                      <a:pPr algn="ctr"/>
                      <a:r>
                        <a:rPr lang="en-GB" dirty="0" smtClean="0"/>
                        <a:t>Prefix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Erongo / Hardap Region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Namibia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Nyanga Province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Gabon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Cote d'Ivoire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Cote d'Ivoire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Namibe Province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Angola (2)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 Sea Cost South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Egypt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Liberia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Liberia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Mediterranean Sea Coast East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Libya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Halaib Triangle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Sudan (2)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Gulf of Aden West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Somalia (2)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Balleny Islands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Various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Antarctica – claimed by NZ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Scott Island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Various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Antarctica – no claim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Shag Rocks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VP8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South</a:t>
                      </a:r>
                      <a:r>
                        <a:rPr lang="en-GB" baseline="0" dirty="0" smtClean="0"/>
                        <a:t> Georgia</a:t>
                      </a:r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IOTA: 12 of the most wanted island groups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O_03-Balleny-Islands-aerial-photo-mapping-surv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89" y="1481138"/>
            <a:ext cx="678682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Balleny Islands, Antarctica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ott Island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924800" cy="49958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Scott Island, Antarctica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GI-2016-South_Georgia–Shag_Rocks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84582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Shag Rocks, South Georgia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512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1371600"/>
                <a:gridCol w="1905000"/>
              </a:tblGrid>
              <a:tr h="612732">
                <a:tc>
                  <a:txBody>
                    <a:bodyPr/>
                    <a:lstStyle/>
                    <a:p>
                      <a:r>
                        <a:rPr lang="en-GB" dirty="0" smtClean="0"/>
                        <a:t>Group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Main </a:t>
                      </a:r>
                    </a:p>
                    <a:p>
                      <a:pPr algn="ctr"/>
                      <a:r>
                        <a:rPr lang="en-GB" dirty="0" smtClean="0"/>
                        <a:t>Prefix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Notes</a:t>
                      </a:r>
                      <a:endParaRPr lang="en-GB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Gujarat</a:t>
                      </a:r>
                      <a:r>
                        <a:rPr lang="en-GB" sz="1600" baseline="0" dirty="0" smtClean="0"/>
                        <a:t> State East group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VU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India (3)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Balochistan Province group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Pakistan (2)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Mon Region group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XZ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Myanmar (3)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Gulf of Aden East group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Yemen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Khuzestan Province group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Iran (2)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Senkaku Islands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JA6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Japan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Kangwon-do Province group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North Korea (4)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Marias Islands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Mexico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Bounty  Islands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ZL9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New Zealand</a:t>
                      </a:r>
                      <a:endParaRPr lang="en-GB" sz="1600" dirty="0"/>
                    </a:p>
                  </a:txBody>
                  <a:tcPr/>
                </a:tc>
              </a:tr>
              <a:tr h="5543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Nihoa Is., Necker Is., Gardner Pinnacles, Laysan Is., Lisianski Is., Pearl &amp; Hermes Atoll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KH6/KH7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NW Hawaiian Islands, USA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Mediterranean Sea Coast group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Morocco</a:t>
                      </a:r>
                      <a:endParaRPr lang="en-GB" sz="16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Arica y Parinacota/Tarapaca Region group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CE1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Chile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IOTA: Another 12 most wanted island groups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unty_Islands_06_12_050079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1"/>
            <a:ext cx="80772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Bounty Islands, New Zealand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WHI%202%20-%20Map%20for%20Papahānaumokuākea%20Article%20for%20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106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Northwestern Hawaiian Islands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05A93D6-B184-49D8-8176-4BCF7D462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1138"/>
            <a:ext cx="8001000" cy="50720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Amateur Radio Royalty</a:t>
            </a:r>
            <a:br>
              <a:rPr lang="en-GB" dirty="0"/>
            </a:br>
            <a:r>
              <a:rPr lang="en-GB" dirty="0"/>
              <a:t>Queen Noor of Jordan (</a:t>
            </a:r>
            <a:r>
              <a:rPr lang="en-GB" dirty="0" smtClean="0"/>
              <a:t>JY1NH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60px-Gardnerpinna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467600" cy="5105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Gardner Pinnacles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0px-Laysan_Aer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5438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Laysan Island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Lisianski Island</a:t>
            </a:r>
            <a:endParaRPr lang="en-GB" dirty="0"/>
          </a:p>
        </p:txBody>
      </p:sp>
      <p:pic>
        <p:nvPicPr>
          <p:cNvPr id="6" name="Content Placeholder 5" descr="lisian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467600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Source: Gamages 1914 directory of experimental wireless stations in the UK</a:t>
            </a:r>
          </a:p>
          <a:p>
            <a:r>
              <a:rPr lang="en-GB" dirty="0" smtClean="0"/>
              <a:t>Charles Dyson</a:t>
            </a:r>
          </a:p>
          <a:p>
            <a:r>
              <a:rPr lang="en-GB" dirty="0" smtClean="0"/>
              <a:t>Callsign: OXO</a:t>
            </a:r>
          </a:p>
          <a:p>
            <a:r>
              <a:rPr lang="en-GB" dirty="0" smtClean="0"/>
              <a:t>68 Marshall Street, Newland Avenue, Hull</a:t>
            </a:r>
          </a:p>
          <a:p>
            <a:r>
              <a:rPr lang="en-GB" dirty="0" smtClean="0"/>
              <a:t>Usual operating times: Sundays 10-12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First radio amateur in Hull?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467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Short Wave (Hull) Radio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30-32 Princes Avenue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Hull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See SWM August 1947 &amp; September 1962</a:t>
            </a:r>
          </a:p>
          <a:p>
            <a:pPr lvl="1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Fanthorpe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&amp; Co.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Hepworth Arcade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Silver Street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Hull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See Bulletin January 1951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Peter  Seymour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410 Beverley Road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Hull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See SWM September 1962</a:t>
            </a:r>
          </a:p>
          <a:p>
            <a:pPr lvl="1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RSC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Paragon Street</a:t>
            </a:r>
          </a:p>
          <a:p>
            <a:pPr lvl="1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Hull</a:t>
            </a:r>
          </a:p>
          <a:p>
            <a:pPr lvl="1">
              <a:buNone/>
            </a:pPr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Shops that sold amateur radio equipment in Hull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5148072"/>
          </a:xfrm>
        </p:spPr>
        <p:txBody>
          <a:bodyPr>
            <a:normAutofit/>
          </a:bodyPr>
          <a:lstStyle/>
          <a:p>
            <a:r>
              <a:rPr lang="en-GB" sz="2200" dirty="0" smtClean="0"/>
              <a:t>Sovereign Military </a:t>
            </a:r>
            <a:r>
              <a:rPr lang="en-GB" sz="2200" dirty="0" err="1" smtClean="0"/>
              <a:t>Hospitaller</a:t>
            </a:r>
            <a:r>
              <a:rPr lang="en-GB" sz="2200" dirty="0" smtClean="0"/>
              <a:t> Order of St. John of Jerusalem, of Rhodes &amp; of Malta</a:t>
            </a:r>
          </a:p>
          <a:p>
            <a:r>
              <a:rPr lang="en-GB" sz="2200" dirty="0" smtClean="0"/>
              <a:t>Founded c1099 in Jerusalem by the Blessed Gerard</a:t>
            </a:r>
          </a:p>
          <a:p>
            <a:r>
              <a:rPr lang="en-GB" sz="2200" dirty="0" smtClean="0"/>
              <a:t>Links to the Knights </a:t>
            </a:r>
            <a:r>
              <a:rPr lang="en-GB" sz="2200" dirty="0" err="1" smtClean="0"/>
              <a:t>Hospitaller</a:t>
            </a:r>
            <a:r>
              <a:rPr lang="en-GB" sz="2200" dirty="0" smtClean="0"/>
              <a:t> founded c1048 to provide medical care to pilgrims to the Holy Land</a:t>
            </a:r>
          </a:p>
          <a:p>
            <a:r>
              <a:rPr lang="en-GB" sz="2200" dirty="0" smtClean="0"/>
              <a:t>After the fall of Jerusalem in 1099 became a military order to protect Christians from Islamic persecution</a:t>
            </a:r>
          </a:p>
          <a:p>
            <a:r>
              <a:rPr lang="en-GB" sz="2200" dirty="0" smtClean="0"/>
              <a:t>Papal recognition of sovereignty by Pope Paschal II (1113)</a:t>
            </a:r>
          </a:p>
          <a:p>
            <a:r>
              <a:rPr lang="en-GB" sz="2200" dirty="0" smtClean="0"/>
              <a:t>HQs: Cyprus (1291-1310), Rhodes (1310-1523), Malta (1530-1798), Rome (1834-Present)</a:t>
            </a:r>
          </a:p>
          <a:p>
            <a:r>
              <a:rPr lang="en-GB" sz="2200" dirty="0" smtClean="0"/>
              <a:t>Religious affiliation: Roman Catholic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GB" sz="3000" dirty="0" smtClean="0"/>
              <a:t>Sovereign Military Order of Malta</a:t>
            </a:r>
            <a:br>
              <a:rPr lang="en-GB" sz="3000" dirty="0" smtClean="0"/>
            </a:br>
            <a:r>
              <a:rPr lang="en-GB" sz="3000" dirty="0" smtClean="0"/>
              <a:t>The most unusual amateur radio “country”?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4995672"/>
          </a:xfrm>
        </p:spPr>
        <p:txBody>
          <a:bodyPr>
            <a:normAutofit/>
          </a:bodyPr>
          <a:lstStyle/>
          <a:p>
            <a:r>
              <a:rPr lang="en-GB" sz="2200" dirty="0" smtClean="0"/>
              <a:t>2 HQ buildings in Rome classed as “extraterritorial” (similar status to embassies)</a:t>
            </a:r>
          </a:p>
          <a:p>
            <a:r>
              <a:rPr lang="en-GB" sz="2200" dirty="0" smtClean="0"/>
              <a:t>Diplomatic relations with 107 countries</a:t>
            </a:r>
          </a:p>
          <a:p>
            <a:r>
              <a:rPr lang="en-GB" sz="2200" dirty="0" smtClean="0"/>
              <a:t>Over 13,500 Knights, Dames &amp; aux. Members</a:t>
            </a:r>
          </a:p>
          <a:p>
            <a:r>
              <a:rPr lang="en-GB" sz="2200" dirty="0" smtClean="0"/>
              <a:t>Employs 25,000 doctors, nurses, auxiliaries &amp; paramedics helped by 80,000 volunteers in over 120 countries</a:t>
            </a:r>
          </a:p>
          <a:p>
            <a:r>
              <a:rPr lang="en-GB" sz="2200" dirty="0" smtClean="0"/>
              <a:t>Helps children, homeless, handicapped, refugees, elders, terminally ill &amp; lepers around the world without distinction of ethnicity or religion</a:t>
            </a:r>
          </a:p>
          <a:p>
            <a:r>
              <a:rPr lang="en-GB" sz="2200" dirty="0" smtClean="0"/>
              <a:t>Annual budget c200 million Euros mainly funded by European </a:t>
            </a:r>
            <a:r>
              <a:rPr lang="en-GB" sz="2200" dirty="0" smtClean="0"/>
              <a:t>governments, </a:t>
            </a:r>
            <a:r>
              <a:rPr lang="en-GB" sz="2200" dirty="0" smtClean="0"/>
              <a:t>the UN &amp; the EU</a:t>
            </a:r>
          </a:p>
          <a:p>
            <a:r>
              <a:rPr lang="en-GB" sz="2200" dirty="0" smtClean="0"/>
              <a:t>Permanent observer status at the UN granted 24/8/1994</a:t>
            </a:r>
          </a:p>
          <a:p>
            <a:r>
              <a:rPr lang="en-GB" sz="2200" dirty="0" smtClean="0"/>
              <a:t>Amateur radio prefix 1A0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000" dirty="0" smtClean="0"/>
              <a:t>Sovereign Military Order of Malta</a:t>
            </a:r>
            <a:br>
              <a:rPr lang="en-GB" sz="3000" dirty="0" smtClean="0"/>
            </a:br>
            <a:r>
              <a:rPr lang="en-GB" sz="3000" dirty="0" smtClean="0"/>
              <a:t>The most unusual amateur radio “country”?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xy QS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792480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TM6M QSL card (and it is real!)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4ed173e5ccb7ed08f82bfc730dda384--cards-frances-oconn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1"/>
            <a:ext cx="7848600" cy="502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And another F6KHM QSL card!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And just when you thought you’d seen everything! (W6XRL4)</a:t>
            </a:r>
            <a:endParaRPr lang="en-GB" dirty="0"/>
          </a:p>
        </p:txBody>
      </p:sp>
      <p:pic>
        <p:nvPicPr>
          <p:cNvPr id="6" name="Content Placeholder 5" descr="herman munste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8486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ng Juan Car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62000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Ex-King Juan Carlos of Spain (EA0JC)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ngThai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07720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/>
              <a:t>King of Thailand (HS1A) </a:t>
            </a:r>
            <a:r>
              <a:rPr lang="en-GB" sz="4400" dirty="0" err="1" smtClean="0"/>
              <a:t>sk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E53C5EF-4BE4-4E49-9A48-479362D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Oaboos Bin Asid Al Asid (A41AA</a:t>
            </a:r>
            <a:r>
              <a:rPr lang="en-GB" sz="2400" dirty="0" smtClean="0"/>
              <a:t>): </a:t>
            </a:r>
            <a:r>
              <a:rPr lang="en-GB" sz="2400" dirty="0"/>
              <a:t>Sultan of Oman</a:t>
            </a:r>
          </a:p>
          <a:p>
            <a:r>
              <a:rPr lang="en-GB" sz="2400" dirty="0" smtClean="0"/>
              <a:t>King </a:t>
            </a:r>
            <a:r>
              <a:rPr lang="en-GB" sz="2400" dirty="0"/>
              <a:t>Hassan II of </a:t>
            </a:r>
            <a:r>
              <a:rPr lang="en-GB" sz="2400" dirty="0" smtClean="0"/>
              <a:t>Morocco: </a:t>
            </a:r>
            <a:r>
              <a:rPr lang="en-GB" sz="2400" dirty="0"/>
              <a:t>(CN8MH) </a:t>
            </a:r>
            <a:r>
              <a:rPr lang="en-GB" sz="2400" dirty="0" smtClean="0"/>
              <a:t>SK</a:t>
            </a:r>
            <a:endParaRPr lang="en-GB" sz="2400" dirty="0"/>
          </a:p>
          <a:p>
            <a:r>
              <a:rPr lang="en-GB" sz="2400" dirty="0"/>
              <a:t>Sheikh Hamed Bin Khalifa Al Thani (A71AP</a:t>
            </a:r>
            <a:r>
              <a:rPr lang="en-GB" sz="2400" dirty="0" smtClean="0"/>
              <a:t>): </a:t>
            </a:r>
            <a:r>
              <a:rPr lang="en-GB" sz="2400" dirty="0"/>
              <a:t>Amir of Qatar</a:t>
            </a:r>
          </a:p>
          <a:p>
            <a:r>
              <a:rPr lang="en-GB" sz="2400" dirty="0"/>
              <a:t>Sheikh Hamed Bin Isa Al Khalifa (A92AK</a:t>
            </a:r>
            <a:r>
              <a:rPr lang="en-GB" sz="2400" dirty="0" smtClean="0"/>
              <a:t>): </a:t>
            </a:r>
            <a:r>
              <a:rPr lang="en-GB" sz="2400" dirty="0"/>
              <a:t>Amir of Bahrain</a:t>
            </a:r>
          </a:p>
          <a:p>
            <a:r>
              <a:rPr lang="en-GB" sz="2400" dirty="0"/>
              <a:t>Prince Tunku A. Rahman (9M2TR</a:t>
            </a:r>
            <a:r>
              <a:rPr lang="en-GB" sz="2400" dirty="0" smtClean="0"/>
              <a:t>): </a:t>
            </a:r>
            <a:r>
              <a:rPr lang="en-GB" sz="2400" dirty="0"/>
              <a:t>Prince of Johor, Malaysia</a:t>
            </a:r>
          </a:p>
          <a:p>
            <a:r>
              <a:rPr lang="en-GB" sz="2400" dirty="0"/>
              <a:t>Prince Alberto Grimaldi (3A0AG</a:t>
            </a:r>
            <a:r>
              <a:rPr lang="en-GB" sz="2400" dirty="0" smtClean="0"/>
              <a:t>): </a:t>
            </a:r>
            <a:r>
              <a:rPr lang="en-GB" sz="2400" dirty="0"/>
              <a:t>Prince of Monaco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657F399-96B1-4DF8-895E-E2DDCF02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More Amateur Radio Royalty</a:t>
            </a:r>
          </a:p>
        </p:txBody>
      </p:sp>
    </p:spTree>
    <p:extLst>
      <p:ext uri="{BB962C8B-B14F-4D97-AF65-F5344CB8AC3E}">
        <p14:creationId xmlns="" xmlns:p14="http://schemas.microsoft.com/office/powerpoint/2010/main" val="39558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2188</TotalTime>
  <Words>1895</Words>
  <Application>Microsoft Office PowerPoint</Application>
  <PresentationFormat>On-screen Show (4:3)</PresentationFormat>
  <Paragraphs>403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Concourse</vt:lpstr>
      <vt:lpstr>  Amateur Radio Trivia</vt:lpstr>
      <vt:lpstr>Warning!</vt:lpstr>
      <vt:lpstr>Was Yuri Gagarin a radio amateur?</vt:lpstr>
      <vt:lpstr>Lost Cosmonauts Conspiracy Theory Judica-Cordiglia Brothers</vt:lpstr>
      <vt:lpstr>Amateur Radio Royalty King Hussein of Jordan (JY1) sk</vt:lpstr>
      <vt:lpstr>Amateur Radio Royalty Queen Noor of Jordan (JY1NH)</vt:lpstr>
      <vt:lpstr>Ex-King Juan Carlos of Spain (EA0JC)</vt:lpstr>
      <vt:lpstr>King of Thailand (HS1A) sk</vt:lpstr>
      <vt:lpstr>More Amateur Radio Royalty</vt:lpstr>
      <vt:lpstr>Countries where it is hard/impossible to get an amateur radio licence</vt:lpstr>
      <vt:lpstr>Numbers of amateur radio licenses in the UK (Ofcom)</vt:lpstr>
      <vt:lpstr>Top 12 counties by amateur radio population</vt:lpstr>
      <vt:lpstr>The next 12 countries by amateur radio population</vt:lpstr>
      <vt:lpstr>Musical Radio Amateurs Patty Loveless (KD4WUJ)</vt:lpstr>
      <vt:lpstr>Musical Radio Amateurs Feargal Sharkey (G0OAN)  The Undertones</vt:lpstr>
      <vt:lpstr>Musical Radio Amateurs  Joe Walsh (WB6ACU)</vt:lpstr>
      <vt:lpstr>Musical Radio Amateurs Joe Walsh (WB6ACU)</vt:lpstr>
      <vt:lpstr>Other Musical Radio Amateurs</vt:lpstr>
      <vt:lpstr>Kon-Tiki Expedition 1947 (LI2B)</vt:lpstr>
      <vt:lpstr>Kon-Tiki Expedition 1947 Route</vt:lpstr>
      <vt:lpstr>Radio amateurs who were/are actors Lord Brian Rix (G2DQU) sk</vt:lpstr>
      <vt:lpstr>Radio amateurs who were/are actors  Marlon Brando (KE6PZH/FO5GJ) sk</vt:lpstr>
      <vt:lpstr>Radio amateurs who were/are actors  Marlon Brando (KE6PZH/FO5GJ) sk</vt:lpstr>
      <vt:lpstr>Radio amateurs who were/are actors Priscilla Presley (N6YOS)</vt:lpstr>
      <vt:lpstr>Moonbounce: Variation in time taken for radio signal to return</vt:lpstr>
      <vt:lpstr>Moonbounce: Variation in time taken for radio signal to return</vt:lpstr>
      <vt:lpstr>Radio amateurs who were/are politicians Rajiv Ghandi (VU2RG) sk</vt:lpstr>
      <vt:lpstr>Radio amateurs who were/are politicians Barry Goldwater (K7UGA) sk</vt:lpstr>
      <vt:lpstr>Radio amateurs who were/are politicians</vt:lpstr>
      <vt:lpstr>3 streets on Holderness Road that are named after radio pioneers</vt:lpstr>
      <vt:lpstr>Radio amateurs who ended up in jail for a long time! Don Miller (W9WNV/AE6IY): Over 20 years </vt:lpstr>
      <vt:lpstr>Radio amateurs who ended up in jail for a long time!     Romeo Stepanenko (UB5RR, P5RS7, etc.): 18 years</vt:lpstr>
      <vt:lpstr>Radio amateurs who ended up in jail for a long time!      Robert Hanssen (K9QVL): 15 consecutive life sentences with no chance of parole </vt:lpstr>
      <vt:lpstr>Films where amateur radio/amateur radio equipment was featured</vt:lpstr>
      <vt:lpstr>Films where amateur radio/amateur radio equipment was featured</vt:lpstr>
      <vt:lpstr>Dr. No</vt:lpstr>
      <vt:lpstr>Dr. No</vt:lpstr>
      <vt:lpstr>Tim Allen as Mike Baxter (KA0XTT) </vt:lpstr>
      <vt:lpstr>Radio amateurs with other claims to fame Peggy Sue Rackham (K5PSG)</vt:lpstr>
      <vt:lpstr>Radio amateurs with other claims to fame Walter Cronkite (KB2GSD) sk</vt:lpstr>
      <vt:lpstr>Radio amateurs with other claims to fame Paul Tibbets (K4ZVZ) sk: Pilot of the “Enola Gay”</vt:lpstr>
      <vt:lpstr>Radio amateurs with other claims to fame</vt:lpstr>
      <vt:lpstr>Some amateur radio firsts</vt:lpstr>
      <vt:lpstr>1983: Owen Garriott (W5LFL): First radio amateur to broadcast from space – Space Shuttle mission STS-9 </vt:lpstr>
      <vt:lpstr>Amateur Radio Clubs With Claims To Fame</vt:lpstr>
      <vt:lpstr>Samuel Morse (1791-1872)</vt:lpstr>
      <vt:lpstr>Samuel Morse Summary of Life Events</vt:lpstr>
      <vt:lpstr>Samuel Morse John Adams, Second President of the USA,  1816 </vt:lpstr>
      <vt:lpstr>Samuel Morse The Gallery of the Louvre, 1831-1833</vt:lpstr>
      <vt:lpstr>Some companies that used to produce equipment for radio amateurs</vt:lpstr>
      <vt:lpstr>Guglielmo Marconi (1874-1937)</vt:lpstr>
      <vt:lpstr>What do you know about Marconi?</vt:lpstr>
      <vt:lpstr>IOTA: 12 of the most wanted island groups</vt:lpstr>
      <vt:lpstr>Balleny Islands, Antarctica</vt:lpstr>
      <vt:lpstr>Scott Island, Antarctica</vt:lpstr>
      <vt:lpstr>Shag Rocks, South Georgia</vt:lpstr>
      <vt:lpstr>IOTA: Another 12 most wanted island groups</vt:lpstr>
      <vt:lpstr>Bounty Islands, New Zealand</vt:lpstr>
      <vt:lpstr>Northwestern Hawaiian Islands</vt:lpstr>
      <vt:lpstr>Gardner Pinnacles</vt:lpstr>
      <vt:lpstr>Laysan Island</vt:lpstr>
      <vt:lpstr>Lisianski Island</vt:lpstr>
      <vt:lpstr>First radio amateur in Hull?</vt:lpstr>
      <vt:lpstr>Shops that sold amateur radio equipment in Hull</vt:lpstr>
      <vt:lpstr>Sovereign Military Order of Malta The most unusual amateur radio “country”?</vt:lpstr>
      <vt:lpstr>Sovereign Military Order of Malta The most unusual amateur radio “country”?</vt:lpstr>
      <vt:lpstr>TM6M QSL card (and it is real!)</vt:lpstr>
      <vt:lpstr>And another F6KHM QSL card! </vt:lpstr>
      <vt:lpstr>And just when you thought you’d seen everything! (W6XRL4)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Trivia</dc:title>
  <dc:creator>Brenda</dc:creator>
  <cp:lastModifiedBy>Brenda</cp:lastModifiedBy>
  <cp:revision>66</cp:revision>
  <dcterms:created xsi:type="dcterms:W3CDTF">2017-12-13T04:26:31Z</dcterms:created>
  <dcterms:modified xsi:type="dcterms:W3CDTF">2018-10-17T23:36:23Z</dcterms:modified>
</cp:coreProperties>
</file>