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43" r:id="rId2"/>
    <p:sldId id="275" r:id="rId3"/>
    <p:sldId id="296" r:id="rId4"/>
    <p:sldId id="306" r:id="rId5"/>
    <p:sldId id="287" r:id="rId6"/>
    <p:sldId id="297" r:id="rId7"/>
    <p:sldId id="299" r:id="rId8"/>
    <p:sldId id="298" r:id="rId9"/>
    <p:sldId id="300" r:id="rId10"/>
    <p:sldId id="303" r:id="rId11"/>
    <p:sldId id="302" r:id="rId12"/>
    <p:sldId id="301" r:id="rId13"/>
    <p:sldId id="311" r:id="rId14"/>
    <p:sldId id="346" r:id="rId15"/>
    <p:sldId id="312" r:id="rId16"/>
    <p:sldId id="316" r:id="rId17"/>
    <p:sldId id="317" r:id="rId18"/>
    <p:sldId id="304" r:id="rId19"/>
    <p:sldId id="305" r:id="rId20"/>
    <p:sldId id="286" r:id="rId21"/>
    <p:sldId id="338" r:id="rId22"/>
    <p:sldId id="339" r:id="rId23"/>
    <p:sldId id="257" r:id="rId24"/>
    <p:sldId id="291" r:id="rId25"/>
    <p:sldId id="292" r:id="rId26"/>
    <p:sldId id="293" r:id="rId27"/>
    <p:sldId id="295" r:id="rId28"/>
    <p:sldId id="294" r:id="rId29"/>
    <p:sldId id="320" r:id="rId30"/>
    <p:sldId id="322" r:id="rId31"/>
    <p:sldId id="321" r:id="rId32"/>
    <p:sldId id="276" r:id="rId33"/>
    <p:sldId id="277" r:id="rId34"/>
    <p:sldId id="342" r:id="rId35"/>
    <p:sldId id="334" r:id="rId36"/>
    <p:sldId id="280" r:id="rId37"/>
    <p:sldId id="345" r:id="rId38"/>
    <p:sldId id="337" r:id="rId39"/>
    <p:sldId id="283" r:id="rId40"/>
    <p:sldId id="284" r:id="rId41"/>
    <p:sldId id="28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79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C7FF1AC-58DA-4182-A4B9-3BC717E3DC6F}" type="datetimeFigureOut">
              <a:rPr lang="en-GB" smtClean="0"/>
              <a:pPr/>
              <a:t>10/04/2019</a:t>
            </a:fld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731A9A4-0BE2-4507-A581-96E664AE249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F1AC-58DA-4182-A4B9-3BC717E3DC6F}" type="datetimeFigureOut">
              <a:rPr lang="en-GB" smtClean="0"/>
              <a:pPr/>
              <a:t>10/04/2019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A9A4-0BE2-4507-A581-96E664AE249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F1AC-58DA-4182-A4B9-3BC717E3DC6F}" type="datetimeFigureOut">
              <a:rPr lang="en-GB" smtClean="0"/>
              <a:pPr/>
              <a:t>10/04/2019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A9A4-0BE2-4507-A581-96E664AE249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F1AC-58DA-4182-A4B9-3BC717E3DC6F}" type="datetimeFigureOut">
              <a:rPr lang="en-GB" smtClean="0"/>
              <a:pPr/>
              <a:t>10/04/2019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A9A4-0BE2-4507-A581-96E664AE249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F1AC-58DA-4182-A4B9-3BC717E3DC6F}" type="datetimeFigureOut">
              <a:rPr lang="en-GB" smtClean="0"/>
              <a:pPr/>
              <a:t>10/04/2019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A9A4-0BE2-4507-A581-96E664AE249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F1AC-58DA-4182-A4B9-3BC717E3DC6F}" type="datetimeFigureOut">
              <a:rPr lang="en-GB" smtClean="0"/>
              <a:pPr/>
              <a:t>10/04/2019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A9A4-0BE2-4507-A581-96E664AE249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F1AC-58DA-4182-A4B9-3BC717E3DC6F}" type="datetimeFigureOut">
              <a:rPr lang="en-GB" smtClean="0"/>
              <a:pPr/>
              <a:t>10/04/2019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A9A4-0BE2-4507-A581-96E664AE249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F1AC-58DA-4182-A4B9-3BC717E3DC6F}" type="datetimeFigureOut">
              <a:rPr lang="en-GB" smtClean="0"/>
              <a:pPr/>
              <a:t>10/04/2019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A9A4-0BE2-4507-A581-96E664AE249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F1AC-58DA-4182-A4B9-3BC717E3DC6F}" type="datetimeFigureOut">
              <a:rPr lang="en-GB" smtClean="0"/>
              <a:pPr/>
              <a:t>10/04/2019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A9A4-0BE2-4507-A581-96E664AE249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C7FF1AC-58DA-4182-A4B9-3BC717E3DC6F}" type="datetimeFigureOut">
              <a:rPr lang="en-GB" smtClean="0"/>
              <a:pPr/>
              <a:t>10/04/2019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A9A4-0BE2-4507-A581-96E664AE249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C7FF1AC-58DA-4182-A4B9-3BC717E3DC6F}" type="datetimeFigureOut">
              <a:rPr lang="en-GB" smtClean="0"/>
              <a:pPr/>
              <a:t>10/04/2019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731A9A4-0BE2-4507-A581-96E664AE249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C7FF1AC-58DA-4182-A4B9-3BC717E3DC6F}" type="datetimeFigureOut">
              <a:rPr lang="en-GB" smtClean="0"/>
              <a:pPr/>
              <a:t>10/04/2019</a:t>
            </a:fld>
            <a:endParaRPr lang="en-GB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731A9A4-0BE2-4507-A581-96E664AE249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  Amateur Radio Trivia 2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1"/>
            <a:r>
              <a:rPr lang="en-GB" smtClean="0"/>
              <a:t>More things you probably didn’t know about amateur radio &amp; radio amateurs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022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8153400" cy="5181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ARRL 1914-64 Celebration</a:t>
            </a:r>
            <a:br>
              <a:rPr lang="en-GB" dirty="0" smtClean="0"/>
            </a:br>
            <a:r>
              <a:rPr lang="en-GB" dirty="0" smtClean="0"/>
              <a:t>First Day Cover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8"/>
            <a:ext cx="8610600" cy="4525963"/>
          </a:xfrm>
        </p:spPr>
        <p:txBody>
          <a:bodyPr/>
          <a:lstStyle/>
          <a:p>
            <a:r>
              <a:rPr lang="en-GB" sz="2300" dirty="0" smtClean="0"/>
              <a:t>1921: First US amateurs heard in UK</a:t>
            </a:r>
          </a:p>
          <a:p>
            <a:r>
              <a:rPr lang="en-GB" sz="2300" dirty="0" smtClean="0"/>
              <a:t>December 1922: First UK amateur heard in USA</a:t>
            </a:r>
          </a:p>
          <a:p>
            <a:r>
              <a:rPr lang="en-GB" sz="2300" dirty="0" smtClean="0"/>
              <a:t>27 November 1923: First transatlantic QSO - American Fred Schnell and Frenchman </a:t>
            </a:r>
            <a:r>
              <a:rPr lang="en-GB" sz="2300" dirty="0" err="1" smtClean="0"/>
              <a:t>Léon</a:t>
            </a:r>
            <a:r>
              <a:rPr lang="en-GB" sz="2300" dirty="0" smtClean="0"/>
              <a:t> </a:t>
            </a:r>
            <a:r>
              <a:rPr lang="en-GB" sz="2300" dirty="0" err="1" smtClean="0"/>
              <a:t>Deloy</a:t>
            </a:r>
            <a:endParaRPr lang="en-GB" sz="2300" dirty="0" smtClean="0"/>
          </a:p>
          <a:p>
            <a:r>
              <a:rPr lang="en-GB" sz="2300" dirty="0" smtClean="0"/>
              <a:t>December 1923: First QSO between amateurs in London &amp; West Hartford, Connecticut</a:t>
            </a:r>
          </a:p>
          <a:p>
            <a:r>
              <a:rPr lang="en-GB" sz="2300" dirty="0" smtClean="0"/>
              <a:t>1927-28: First International Radiotelegraph Conference in Washington, DC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/>
              <a:t>Standard amateur radio bands established: 80/75, 40, 20, 10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err="1" smtClean="0"/>
              <a:t>Callsign</a:t>
            </a:r>
            <a:r>
              <a:rPr lang="en-GB" sz="2000" dirty="0" smtClean="0"/>
              <a:t> prefixes established</a:t>
            </a:r>
          </a:p>
          <a:p>
            <a:endParaRPr lang="en-GB" sz="2300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A Few Amateur Radio Firsts In The 1920s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Second weekend of 1948 ARRL International DX Contest</a:t>
            </a:r>
          </a:p>
          <a:p>
            <a:r>
              <a:rPr lang="en-GB" dirty="0" smtClean="0"/>
              <a:t>Leader: Bob </a:t>
            </a:r>
            <a:r>
              <a:rPr lang="en-GB" dirty="0" err="1" smtClean="0"/>
              <a:t>Denniston</a:t>
            </a:r>
            <a:r>
              <a:rPr lang="en-GB" dirty="0" smtClean="0"/>
              <a:t> (W4NNN)</a:t>
            </a:r>
          </a:p>
          <a:p>
            <a:r>
              <a:rPr lang="en-GB" dirty="0" smtClean="0"/>
              <a:t>“</a:t>
            </a:r>
            <a:r>
              <a:rPr lang="en-GB" dirty="0" err="1" smtClean="0"/>
              <a:t>Gon-Waki</a:t>
            </a:r>
            <a:r>
              <a:rPr lang="en-GB" dirty="0" smtClean="0"/>
              <a:t>” operation – name is spoof of Kon-Tiki expedition (1947)</a:t>
            </a:r>
          </a:p>
          <a:p>
            <a:r>
              <a:rPr lang="en-GB" dirty="0" smtClean="0"/>
              <a:t>VP7NG (Bahamas)</a:t>
            </a:r>
          </a:p>
          <a:p>
            <a:r>
              <a:rPr lang="en-GB" dirty="0" err="1" smtClean="0"/>
              <a:t>Denniston</a:t>
            </a:r>
            <a:r>
              <a:rPr lang="en-GB" dirty="0" smtClean="0"/>
              <a:t> was ARRL President 1966-72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First Modern </a:t>
            </a:r>
            <a:r>
              <a:rPr lang="en-GB" dirty="0" err="1" smtClean="0"/>
              <a:t>DXpedition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81328"/>
            <a:ext cx="8458200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Former Midwestern TV  technician</a:t>
            </a:r>
          </a:p>
          <a:p>
            <a:r>
              <a:rPr lang="en-GB" sz="2400" dirty="0" smtClean="0"/>
              <a:t>Operated from over 100 locations including: Afghanistan (YA0H), Bouvet Is. (LH4C), Gambia (ZD3), Luxembourg (W4BPD/LX), Nepal (9N1MM), </a:t>
            </a:r>
            <a:r>
              <a:rPr lang="en-GB" sz="2400" dirty="0" err="1" smtClean="0"/>
              <a:t>Rodrigues</a:t>
            </a:r>
            <a:r>
              <a:rPr lang="en-GB" sz="2400" dirty="0" smtClean="0"/>
              <a:t> (VQ8), Tibet (AC4H), </a:t>
            </a:r>
            <a:r>
              <a:rPr lang="en-GB" sz="2400" dirty="0" err="1" smtClean="0"/>
              <a:t>Tromelin</a:t>
            </a:r>
            <a:r>
              <a:rPr lang="en-GB" sz="2400" dirty="0" smtClean="0"/>
              <a:t> Island (FR7)</a:t>
            </a:r>
          </a:p>
          <a:p>
            <a:r>
              <a:rPr lang="en-GB" sz="2400" dirty="0" smtClean="0"/>
              <a:t>1967: First inductee into CQ DX Hall of Fame</a:t>
            </a:r>
          </a:p>
          <a:p>
            <a:r>
              <a:rPr lang="en-GB" sz="2400" dirty="0" smtClean="0"/>
              <a:t>Taught himself to write left-handed for CW operation</a:t>
            </a:r>
          </a:p>
          <a:p>
            <a:r>
              <a:rPr lang="en-GB" sz="2400" dirty="0" smtClean="0"/>
              <a:t>World Radio Propagation Study Association (WRPSA)</a:t>
            </a:r>
          </a:p>
          <a:p>
            <a:r>
              <a:rPr lang="en-GB" sz="2400" dirty="0" smtClean="0"/>
              <a:t>Editor of the DX Magazine</a:t>
            </a:r>
          </a:p>
          <a:p>
            <a:r>
              <a:rPr lang="en-GB" sz="2400" dirty="0" smtClean="0"/>
              <a:t>Death: 21 August 1990 aged 82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Gus Browning (W4BPD): Another Great </a:t>
            </a:r>
            <a:r>
              <a:rPr lang="en-GB" dirty="0" err="1" smtClean="0"/>
              <a:t>DXpeditioner</a:t>
            </a:r>
            <a:r>
              <a:rPr lang="en-GB" dirty="0" smtClean="0"/>
              <a:t> of the 1960s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4bp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447800"/>
            <a:ext cx="8229599" cy="51053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Gus Browning (W4BPD</a:t>
            </a:r>
            <a:r>
              <a:rPr lang="en-GB" dirty="0" smtClean="0"/>
              <a:t>)</a:t>
            </a:r>
            <a:br>
              <a:rPr lang="en-GB" dirty="0" smtClean="0"/>
            </a:br>
            <a:r>
              <a:rPr lang="en-GB" dirty="0" smtClean="0"/>
              <a:t>QSL from Luxembourg</a:t>
            </a:r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 J. Slater, G3FXB, April 1988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Nigel </a:t>
            </a:r>
            <a:r>
              <a:rPr lang="en-GB" dirty="0" err="1" smtClean="0"/>
              <a:t>Cawthorne</a:t>
            </a:r>
            <a:r>
              <a:rPr lang="en-GB" dirty="0" smtClean="0"/>
              <a:t>, G3TXF, May 2007</a:t>
            </a:r>
          </a:p>
          <a:p>
            <a:r>
              <a:rPr lang="en-GB" dirty="0" smtClean="0"/>
              <a:t>Roger Western, G3SXW, May 2007</a:t>
            </a:r>
          </a:p>
          <a:p>
            <a:r>
              <a:rPr lang="en-GB" dirty="0" smtClean="0"/>
              <a:t>Neville </a:t>
            </a:r>
            <a:r>
              <a:rPr lang="en-GB" dirty="0" err="1" smtClean="0"/>
              <a:t>Cheadle</a:t>
            </a:r>
            <a:r>
              <a:rPr lang="en-GB" dirty="0" smtClean="0"/>
              <a:t>, G3NUG, May 2009</a:t>
            </a:r>
          </a:p>
          <a:p>
            <a:r>
              <a:rPr lang="en-GB" dirty="0" smtClean="0"/>
              <a:t>Michael Wells, G7VJR May, 2015</a:t>
            </a:r>
          </a:p>
          <a:p>
            <a:r>
              <a:rPr lang="en-GB" dirty="0" smtClean="0"/>
              <a:t>Roger </a:t>
            </a:r>
            <a:r>
              <a:rPr lang="en-GB" dirty="0" err="1" smtClean="0"/>
              <a:t>Balister</a:t>
            </a:r>
            <a:r>
              <a:rPr lang="en-GB" dirty="0" smtClean="0"/>
              <a:t>, G3KMA May, 2016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Brits in the CQ DX Hall of Fame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 Few DXCC Deleted Entities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1122680"/>
          <a:ext cx="8686800" cy="486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2209800"/>
                <a:gridCol w="3429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itchFamily="34" charset="0"/>
                          <a:cs typeface="Arial" pitchFamily="34" charset="0"/>
                        </a:rPr>
                        <a:t>Name of Deleted Entity</a:t>
                      </a:r>
                      <a:endParaRPr lang="en-GB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itchFamily="34" charset="0"/>
                          <a:cs typeface="Arial" pitchFamily="34" charset="0"/>
                        </a:rPr>
                        <a:t>Prefix(</a:t>
                      </a:r>
                      <a:r>
                        <a:rPr lang="en-GB" sz="2000" dirty="0" err="1" smtClean="0">
                          <a:latin typeface="Arial" pitchFamily="34" charset="0"/>
                          <a:cs typeface="Arial" pitchFamily="34" charset="0"/>
                        </a:rPr>
                        <a:t>es</a:t>
                      </a:r>
                      <a:r>
                        <a:rPr lang="en-GB" sz="20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GB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itchFamily="34" charset="0"/>
                          <a:cs typeface="Arial" pitchFamily="34" charset="0"/>
                        </a:rPr>
                        <a:t>New</a:t>
                      </a:r>
                      <a:r>
                        <a:rPr lang="en-GB" sz="2000" baseline="0" dirty="0" smtClean="0">
                          <a:latin typeface="Arial" pitchFamily="34" charset="0"/>
                          <a:cs typeface="Arial" pitchFamily="34" charset="0"/>
                        </a:rPr>
                        <a:t> “Owner”</a:t>
                      </a:r>
                      <a:endParaRPr lang="en-GB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Aldabra Is.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Desroches</a:t>
                      </a:r>
                      <a:r>
                        <a:rPr lang="en-GB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Is.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Farquhar Is.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VQ9, VQ9---/A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VQ9, VQ9---/D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VQ9, VQ9---/F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Seychelles (S7)</a:t>
                      </a:r>
                      <a:endParaRPr lang="en-GB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Bajo</a:t>
                      </a:r>
                      <a:r>
                        <a:rPr lang="en-GB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Nuevo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Serrana</a:t>
                      </a:r>
                      <a:r>
                        <a:rPr lang="en-GB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Bank &amp; </a:t>
                      </a:r>
                      <a:r>
                        <a:rPr lang="en-GB" sz="20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Roncador</a:t>
                      </a:r>
                      <a:r>
                        <a:rPr lang="en-GB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Cay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HK0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HK0, KS4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San </a:t>
                      </a:r>
                      <a:r>
                        <a:rPr lang="en-GB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Andres </a:t>
                      </a:r>
                      <a:r>
                        <a:rPr lang="en-GB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&amp; </a:t>
                      </a:r>
                      <a:r>
                        <a:rPr lang="en-GB" sz="20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Providencia</a:t>
                      </a:r>
                      <a:r>
                        <a:rPr lang="en-GB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Is</a:t>
                      </a:r>
                      <a:r>
                        <a:rPr lang="en-GB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(HK0)</a:t>
                      </a:r>
                      <a:endParaRPr lang="en-GB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Blenheim Reef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Chagos</a:t>
                      </a:r>
                      <a:r>
                        <a:rPr lang="en-GB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Is</a:t>
                      </a:r>
                      <a:r>
                        <a:rPr lang="en-GB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(VQ9)</a:t>
                      </a:r>
                      <a:endParaRPr lang="en-GB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Panama Canal </a:t>
                      </a:r>
                      <a:r>
                        <a:rPr lang="en-GB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Zone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KZ5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Panama (HO, HP)</a:t>
                      </a:r>
                      <a:endParaRPr lang="en-GB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French India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India (VU)</a:t>
                      </a:r>
                      <a:endParaRPr lang="en-GB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French Indo-China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FI8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Cambodia (XU), Laos (XW), Vietnam (</a:t>
                      </a:r>
                      <a:r>
                        <a:rPr lang="en-GB" sz="20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XV</a:t>
                      </a:r>
                      <a:r>
                        <a:rPr lang="en-GB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endParaRPr lang="en-GB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Geyser Reef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No longer entity for DXCC criteria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Goa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CR8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India (VU)</a:t>
                      </a:r>
                      <a:endParaRPr lang="en-GB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481138"/>
          <a:ext cx="85344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1905000"/>
                <a:gridCol w="2667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itchFamily="34" charset="0"/>
                          <a:cs typeface="Arial" pitchFamily="34" charset="0"/>
                        </a:rPr>
                        <a:t>Name of Deleted Entity</a:t>
                      </a:r>
                      <a:endParaRPr lang="en-GB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itchFamily="34" charset="0"/>
                          <a:cs typeface="Arial" pitchFamily="34" charset="0"/>
                        </a:rPr>
                        <a:t>Prefix(</a:t>
                      </a:r>
                      <a:r>
                        <a:rPr lang="en-GB" sz="2000" dirty="0" err="1" smtClean="0">
                          <a:latin typeface="Arial" pitchFamily="34" charset="0"/>
                          <a:cs typeface="Arial" pitchFamily="34" charset="0"/>
                        </a:rPr>
                        <a:t>es</a:t>
                      </a:r>
                      <a:r>
                        <a:rPr lang="en-GB" sz="20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GB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itchFamily="34" charset="0"/>
                          <a:cs typeface="Arial" pitchFamily="34" charset="0"/>
                        </a:rPr>
                        <a:t>New</a:t>
                      </a:r>
                      <a:r>
                        <a:rPr lang="en-GB" sz="2000" baseline="0" dirty="0" smtClean="0">
                          <a:latin typeface="Arial" pitchFamily="34" charset="0"/>
                          <a:cs typeface="Arial" pitchFamily="34" charset="0"/>
                        </a:rPr>
                        <a:t> “Owner”</a:t>
                      </a:r>
                      <a:endParaRPr lang="en-GB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Kuwait/Saudi Arabia Neutral Zone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8Z5, 9K3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Area divided between the countries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Manchuria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China (BY)</a:t>
                      </a:r>
                      <a:endParaRPr lang="en-GB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Minerva Reef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Tonga (A3)</a:t>
                      </a:r>
                      <a:endParaRPr lang="en-GB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Netherlands Borneo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PK5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Indonesia (JZ)</a:t>
                      </a:r>
                      <a:endParaRPr lang="en-GB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Netherlands New Guinea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JZ0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Indonesia (JZ)</a:t>
                      </a:r>
                      <a:endParaRPr lang="en-GB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Palestine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ZC6, 4X1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Israel (4X)</a:t>
                      </a:r>
                      <a:endParaRPr lang="en-GB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Saudi Arabia/Iraq Neutral Zone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8Z4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Area divided between the countries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Sikkim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AC3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India (VU)</a:t>
                      </a:r>
                      <a:endParaRPr lang="en-GB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Tangier International Zone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CN2, EK1, KT1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Morocco (CN)</a:t>
                      </a:r>
                      <a:endParaRPr lang="en-GB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Tibet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AC4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China (BY)</a:t>
                      </a:r>
                      <a:endParaRPr lang="en-GB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Walvis Bay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ZS9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Namibia (V5)</a:t>
                      </a:r>
                      <a:endParaRPr lang="en-GB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 Few DXCC Deleted Entities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iberia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600200"/>
            <a:ext cx="7086600" cy="4495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Stamp Commemorating Liberia Radio Amateur Association 1962-87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lbert 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057400"/>
            <a:ext cx="8686800" cy="35813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Dilbert &amp; Amateur Radio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3A9323-6B95-4A5A-A7F5-4F060DBDE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/>
              <a:t>Warning!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67156A2-92F6-4C11-A593-BBC929837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GB" sz="5400" dirty="0" smtClean="0">
                <a:solidFill>
                  <a:schemeClr val="accent3"/>
                </a:solidFill>
              </a:rPr>
              <a:t>Once again - you </a:t>
            </a:r>
            <a:r>
              <a:rPr lang="en-GB" sz="5400" dirty="0">
                <a:solidFill>
                  <a:schemeClr val="accent3"/>
                </a:solidFill>
              </a:rPr>
              <a:t>will not learn anything of use from this presentation!!!</a:t>
            </a:r>
          </a:p>
        </p:txBody>
      </p:sp>
    </p:spTree>
    <p:extLst>
      <p:ext uri="{BB962C8B-B14F-4D97-AF65-F5344CB8AC3E}">
        <p14:creationId xmlns="" xmlns:p14="http://schemas.microsoft.com/office/powerpoint/2010/main" val="279038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5r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219200"/>
            <a:ext cx="7924800" cy="5486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Louis Varney (G5RV)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8"/>
            <a:ext cx="8686800" cy="51480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Founded in 1925 in Paris</a:t>
            </a:r>
          </a:p>
          <a:p>
            <a:r>
              <a:rPr lang="en-GB" dirty="0" smtClean="0"/>
              <a:t>Its objectives are the protection, promotion, and advancement of the Amateur and Amateur-Satellite Services within the framework of regulations established by the International Telecommunication Union, and to provide support to Member-Societies in the pursuit of these objectives at the national level</a:t>
            </a:r>
            <a:endParaRPr lang="en-US" dirty="0" smtClean="0"/>
          </a:p>
          <a:p>
            <a:r>
              <a:rPr lang="en-US" dirty="0" smtClean="0"/>
              <a:t>Every country where amateur radio is legal &amp; the amateurs have been able to </a:t>
            </a:r>
            <a:r>
              <a:rPr lang="en-US" dirty="0" err="1" smtClean="0"/>
              <a:t>organise</a:t>
            </a:r>
            <a:r>
              <a:rPr lang="en-US" dirty="0" smtClean="0"/>
              <a:t> themselves has representation at the IARU. So, for example, South Sudan doesn’t have representation due to civil war</a:t>
            </a:r>
          </a:p>
          <a:p>
            <a:r>
              <a:rPr lang="en-US" dirty="0" smtClean="0"/>
              <a:t>World is divided into 3 regions made up of 75 zones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 few facts about the International Amateur Radio Union (IARU)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831624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295400"/>
            <a:ext cx="8534400" cy="5334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IARU’s 3 Regions &amp; 75 Zones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RW3AH QSL Card</a:t>
            </a:r>
            <a:endParaRPr lang="en-GB" dirty="0"/>
          </a:p>
        </p:txBody>
      </p:sp>
      <p:pic>
        <p:nvPicPr>
          <p:cNvPr id="4" name="Content Placeholder 3" descr="487030_10151267435608556_996886280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1" y="1481138"/>
            <a:ext cx="8686800" cy="51482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6YL_QSL_Fro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2020474"/>
            <a:ext cx="7848600" cy="45327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Barbara Dunn (G6YL)</a:t>
            </a:r>
            <a:br>
              <a:rPr lang="en-GB" dirty="0" smtClean="0"/>
            </a:br>
            <a:r>
              <a:rPr lang="en-GB" dirty="0" smtClean="0"/>
              <a:t>First English YL Operator - 1927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fb-marin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81138"/>
            <a:ext cx="8305800" cy="51482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The Funny Side – Dedicated to Phil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rto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676400"/>
            <a:ext cx="6934200" cy="4800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 Funny Side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4AR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676400"/>
            <a:ext cx="8305800" cy="4953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1935 German QSL Card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4NX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876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1937 German QSL Card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Launched on 12 December 1961 from Vandenberg Air Force Base, California</a:t>
            </a:r>
          </a:p>
          <a:p>
            <a:r>
              <a:rPr lang="en-GB" dirty="0" smtClean="0"/>
              <a:t>Launch vehicle: Thor DM-21 </a:t>
            </a:r>
            <a:r>
              <a:rPr lang="en-GB" dirty="0" err="1" smtClean="0"/>
              <a:t>Agena</a:t>
            </a:r>
            <a:r>
              <a:rPr lang="en-GB" dirty="0" smtClean="0"/>
              <a:t>-B rocket</a:t>
            </a:r>
          </a:p>
          <a:p>
            <a:r>
              <a:rPr lang="en-GB" dirty="0" smtClean="0"/>
              <a:t>Secondary payload to Discoverer 36, a military, optical reconnaissance satellite, that was the primary payload</a:t>
            </a:r>
          </a:p>
          <a:p>
            <a:r>
              <a:rPr lang="en-GB" dirty="0" smtClean="0"/>
              <a:t>No on-board propulsion so the satellite only orbited for 22 days</a:t>
            </a:r>
          </a:p>
          <a:p>
            <a:r>
              <a:rPr lang="en-GB" dirty="0" smtClean="0"/>
              <a:t>Over 570 amateurs based in 28 countries used the satellite for QSOs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OSCAR 1</a:t>
            </a:r>
            <a:br>
              <a:rPr lang="en-GB" dirty="0" smtClean="0"/>
            </a:br>
            <a:r>
              <a:rPr lang="en-GB" dirty="0" smtClean="0"/>
              <a:t>The First Amateur Radio Satellite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8"/>
            <a:ext cx="8458200" cy="4525963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ARRL HQ, Newington, Connecticut: W1AW</a:t>
            </a:r>
          </a:p>
          <a:p>
            <a:r>
              <a:rPr lang="en-GB" dirty="0" smtClean="0"/>
              <a:t>BBC Radio Club, Daventry: G2LO</a:t>
            </a:r>
          </a:p>
          <a:p>
            <a:r>
              <a:rPr lang="en-GB" dirty="0" smtClean="0"/>
              <a:t>Bletchley Park: GB2BP</a:t>
            </a:r>
          </a:p>
          <a:p>
            <a:r>
              <a:rPr lang="en-GB" dirty="0" smtClean="0"/>
              <a:t>Ealing Film Studios: G3BBC</a:t>
            </a:r>
          </a:p>
          <a:p>
            <a:r>
              <a:rPr lang="en-US" dirty="0" smtClean="0"/>
              <a:t>Foundation Guglielmo Marconi (Villa Griffone, Marconi’s house) II4FGM &amp; IY4FGM (formerly I0FGM):</a:t>
            </a:r>
            <a:endParaRPr lang="en-GB" dirty="0" smtClean="0"/>
          </a:p>
          <a:p>
            <a:r>
              <a:rPr lang="en-US" dirty="0" smtClean="0"/>
              <a:t>Indianapolis Motor Speedway: W9IMS</a:t>
            </a:r>
            <a:endParaRPr lang="en-GB" dirty="0" smtClean="0"/>
          </a:p>
          <a:p>
            <a:r>
              <a:rPr lang="en-GB" dirty="0" smtClean="0"/>
              <a:t>ISS:	  Russian - RS0ISS, USA – NA1SS,</a:t>
            </a:r>
          </a:p>
          <a:p>
            <a:pPr>
              <a:buNone/>
            </a:pPr>
            <a:r>
              <a:rPr lang="en-GB" dirty="0" smtClean="0"/>
              <a:t>	    	  European – DP0ISS, OR4ISS, IR0ISS </a:t>
            </a:r>
          </a:p>
          <a:p>
            <a:r>
              <a:rPr lang="en-GB" dirty="0" smtClean="0"/>
              <a:t>Johnson Space </a:t>
            </a:r>
            <a:r>
              <a:rPr lang="en-GB" dirty="0" err="1" smtClean="0"/>
              <a:t>Center</a:t>
            </a:r>
            <a:r>
              <a:rPr lang="en-GB" dirty="0" smtClean="0"/>
              <a:t>, Houston: W5RRR</a:t>
            </a:r>
          </a:p>
          <a:p>
            <a:r>
              <a:rPr lang="en-GB" dirty="0" smtClean="0"/>
              <a:t>Kennedy Space </a:t>
            </a:r>
            <a:r>
              <a:rPr lang="en-GB" dirty="0" err="1" smtClean="0"/>
              <a:t>Center</a:t>
            </a:r>
            <a:r>
              <a:rPr lang="en-GB" dirty="0" smtClean="0"/>
              <a:t>, Cape Canaveral: N1KSC</a:t>
            </a:r>
          </a:p>
          <a:p>
            <a:r>
              <a:rPr lang="en-GB" dirty="0" smtClean="0"/>
              <a:t>Marconi Radio Society, </a:t>
            </a:r>
            <a:r>
              <a:rPr lang="en-GB" dirty="0" err="1" smtClean="0"/>
              <a:t>Writtle</a:t>
            </a:r>
            <a:r>
              <a:rPr lang="en-GB" dirty="0" smtClean="0"/>
              <a:t>: G2MT</a:t>
            </a:r>
          </a:p>
          <a:p>
            <a:r>
              <a:rPr lang="en-GB" dirty="0" smtClean="0"/>
              <a:t>RMS Queen Mary, Long Beach: W6RO</a:t>
            </a:r>
          </a:p>
          <a:p>
            <a:r>
              <a:rPr lang="en-GB" dirty="0" smtClean="0"/>
              <a:t>United Nations, Geneva: 4U1ITU</a:t>
            </a:r>
          </a:p>
          <a:p>
            <a:r>
              <a:rPr lang="en-GB" dirty="0" smtClean="0"/>
              <a:t>United Nations, New York: 4U1UN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Famous places that hold amateur radio </a:t>
            </a:r>
            <a:r>
              <a:rPr lang="en-GB" dirty="0" err="1" smtClean="0"/>
              <a:t>callsigns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or_Agena_B_with_Discoverer_36_lift-off_(Dec._12_1961)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09999" y="1295400"/>
            <a:ext cx="1524001" cy="5334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300" dirty="0" smtClean="0"/>
              <a:t/>
            </a:r>
            <a:br>
              <a:rPr lang="en-GB" sz="3300" dirty="0" smtClean="0"/>
            </a:br>
            <a:r>
              <a:rPr lang="en-GB" sz="3300" dirty="0" smtClean="0"/>
              <a:t>OSCAR 1Launch</a:t>
            </a:r>
            <a:br>
              <a:rPr lang="en-GB" sz="3300" dirty="0" smtClean="0"/>
            </a:br>
            <a:r>
              <a:rPr lang="en-GB" sz="3300" dirty="0" smtClean="0"/>
              <a:t>Launch vehicle: Thor DM-21 </a:t>
            </a:r>
            <a:r>
              <a:rPr lang="en-GB" sz="3300" dirty="0" err="1" smtClean="0"/>
              <a:t>Agena</a:t>
            </a:r>
            <a:r>
              <a:rPr lang="en-GB" sz="3300" dirty="0" smtClean="0"/>
              <a:t>-B rocket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SCAR_1_Communications_Satellite_model_-_Udvar-Hazy_Cen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447800"/>
            <a:ext cx="7848600" cy="5181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Autofit/>
          </a:bodyPr>
          <a:lstStyle/>
          <a:p>
            <a:pPr algn="ctr"/>
            <a:r>
              <a:rPr lang="en-GB" sz="3200" dirty="0" smtClean="0"/>
              <a:t>OSCAR 1 Model in the Steven F. </a:t>
            </a:r>
            <a:br>
              <a:rPr lang="en-GB" sz="3200" dirty="0" smtClean="0"/>
            </a:br>
            <a:r>
              <a:rPr lang="en-GB" sz="3200" dirty="0" err="1" smtClean="0"/>
              <a:t>Udvar</a:t>
            </a:r>
            <a:r>
              <a:rPr lang="en-GB" sz="3200" dirty="0" smtClean="0"/>
              <a:t>-Hazy </a:t>
            </a:r>
            <a:r>
              <a:rPr lang="en-GB" sz="3200" dirty="0" err="1" smtClean="0"/>
              <a:t>Center</a:t>
            </a:r>
            <a:r>
              <a:rPr lang="en-GB" sz="3200" dirty="0" smtClean="0"/>
              <a:t>, Chantilly, Virginia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 </a:t>
            </a:r>
            <a:r>
              <a:rPr lang="en-GB" sz="3600" dirty="0" smtClean="0"/>
              <a:t>Rufus P. Turner (W3LF)</a:t>
            </a:r>
            <a:br>
              <a:rPr lang="en-GB" sz="3600" dirty="0" smtClean="0"/>
            </a:br>
            <a:r>
              <a:rPr lang="en-GB" sz="3600" dirty="0" smtClean="0"/>
              <a:t>First Black Operator in the U.S. - 1926</a:t>
            </a:r>
            <a:endParaRPr lang="en-GB" sz="3600" dirty="0"/>
          </a:p>
        </p:txBody>
      </p:sp>
      <p:pic>
        <p:nvPicPr>
          <p:cNvPr id="8" name="Content Placeholder 7" descr="W3LF First Black Operator in 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481138"/>
            <a:ext cx="7162799" cy="5072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Going Over The Top – KB9EVB/M</a:t>
            </a:r>
            <a:endParaRPr lang="en-GB" dirty="0"/>
          </a:p>
        </p:txBody>
      </p:sp>
      <p:pic>
        <p:nvPicPr>
          <p:cNvPr id="6" name="Content Placeholder 5" descr="dsc012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219200"/>
            <a:ext cx="8458200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800549af7711b2a48ee4cdf63196836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295400"/>
            <a:ext cx="8000999" cy="5334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And another one! KC3RE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Full name is the </a:t>
            </a:r>
            <a:r>
              <a:rPr lang="en-GB" dirty="0" err="1" smtClean="0"/>
              <a:t>Yagi-Uda</a:t>
            </a:r>
            <a:r>
              <a:rPr lang="en-GB" dirty="0" smtClean="0"/>
              <a:t> antenna</a:t>
            </a:r>
          </a:p>
          <a:p>
            <a:r>
              <a:rPr lang="en-GB" dirty="0" smtClean="0"/>
              <a:t>Invented in 1926 by </a:t>
            </a:r>
            <a:r>
              <a:rPr lang="en-GB" dirty="0" err="1" smtClean="0"/>
              <a:t>Shintaro</a:t>
            </a:r>
            <a:r>
              <a:rPr lang="en-GB" dirty="0" smtClean="0"/>
              <a:t> </a:t>
            </a:r>
            <a:r>
              <a:rPr lang="en-GB" dirty="0" err="1" smtClean="0"/>
              <a:t>Uda</a:t>
            </a:r>
            <a:r>
              <a:rPr lang="en-GB" dirty="0" smtClean="0"/>
              <a:t> of Tohoku Imperial University, Japan &amp;, with a lesser  role, </a:t>
            </a:r>
            <a:r>
              <a:rPr lang="en-GB" dirty="0" err="1" smtClean="0"/>
              <a:t>Hidetsugu</a:t>
            </a:r>
            <a:r>
              <a:rPr lang="en-GB" dirty="0" smtClean="0"/>
              <a:t> </a:t>
            </a:r>
            <a:r>
              <a:rPr lang="en-GB" dirty="0" err="1" smtClean="0"/>
              <a:t>Yagi</a:t>
            </a:r>
            <a:endParaRPr lang="en-GB" dirty="0" smtClean="0"/>
          </a:p>
          <a:p>
            <a:r>
              <a:rPr lang="en-GB" dirty="0" err="1" smtClean="0"/>
              <a:t>Yagi</a:t>
            </a:r>
            <a:r>
              <a:rPr lang="en-GB" dirty="0" smtClean="0"/>
              <a:t> filed a patent for the idea in Japan but missed off </a:t>
            </a:r>
            <a:r>
              <a:rPr lang="en-GB" dirty="0" err="1" smtClean="0"/>
              <a:t>Uda’s</a:t>
            </a:r>
            <a:r>
              <a:rPr lang="en-GB" dirty="0" smtClean="0"/>
              <a:t> name!</a:t>
            </a:r>
          </a:p>
          <a:p>
            <a:r>
              <a:rPr lang="en-GB" dirty="0" smtClean="0"/>
              <a:t>The patent was later transferred to the Marconi Company in the UK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Why is a </a:t>
            </a:r>
            <a:r>
              <a:rPr lang="en-GB" dirty="0" err="1" smtClean="0"/>
              <a:t>Yagi</a:t>
            </a:r>
            <a:r>
              <a:rPr lang="en-GB" dirty="0" smtClean="0"/>
              <a:t> called a </a:t>
            </a:r>
            <a:r>
              <a:rPr lang="en-GB" dirty="0" err="1" smtClean="0"/>
              <a:t>Yagi</a:t>
            </a:r>
            <a:r>
              <a:rPr lang="en-GB" dirty="0" smtClean="0"/>
              <a:t>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p3rn patron saint of amateur radi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447800"/>
            <a:ext cx="7391400" cy="5029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St. Maximilian Maria Kolbe (SP3RN)</a:t>
            </a:r>
            <a:br>
              <a:rPr lang="en-GB" dirty="0" smtClean="0"/>
            </a:br>
            <a:r>
              <a:rPr lang="en-GB" dirty="0" smtClean="0"/>
              <a:t>Patron Saint of Amateur Radio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7fbdf64f561edc5538c38c7e732b2188--maximilian-postage-stamp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600200"/>
            <a:ext cx="7696200" cy="5029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St. Maximilian Maria Kolbe</a:t>
            </a:r>
            <a:br>
              <a:rPr lang="en-GB" dirty="0" smtClean="0"/>
            </a:br>
            <a:r>
              <a:rPr lang="en-GB" dirty="0" smtClean="0"/>
              <a:t>Commemorative Stamp</a:t>
            </a:r>
            <a:endParaRPr lang="en-GB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First transmitted by BBC on 9 June 1961</a:t>
            </a:r>
          </a:p>
          <a:p>
            <a:r>
              <a:rPr lang="en-US" dirty="0" smtClean="0"/>
              <a:t>Written by Ray Galton &amp; Alan Simpson</a:t>
            </a:r>
          </a:p>
          <a:p>
            <a:r>
              <a:rPr lang="en-US" dirty="0" smtClean="0"/>
              <a:t>October 1961, </a:t>
            </a:r>
            <a:r>
              <a:rPr lang="en-US" dirty="0" err="1" smtClean="0"/>
              <a:t>Pye</a:t>
            </a:r>
            <a:r>
              <a:rPr lang="en-US" dirty="0" smtClean="0"/>
              <a:t> Records produced audio remake together with a remake of “The Blood Donor”</a:t>
            </a:r>
          </a:p>
          <a:p>
            <a:r>
              <a:rPr lang="en-US" dirty="0" smtClean="0"/>
              <a:t>9 February 1996, Paul Merton starred in the Hancock role in a remake of the </a:t>
            </a:r>
            <a:r>
              <a:rPr lang="en-US" dirty="0" err="1" smtClean="0"/>
              <a:t>programme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line “Would you stop playing with that radio of yours, I’m trying to get some sleep!” sampled at the end of George Michael’s 1992 single “Too Funky”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 Few Facts About Tony Hancock’s “The Radio Ham”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xe0yl_pic-317x4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1" y="1295400"/>
            <a:ext cx="4953000" cy="51053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/>
              <a:t>Fifi</a:t>
            </a:r>
            <a:r>
              <a:rPr lang="en-GB" dirty="0" smtClean="0"/>
              <a:t> Lopez (XE0YL)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6ro-qs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371600"/>
            <a:ext cx="8686800" cy="5486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RMS Queen Mary (W6RO) QSL Card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91798d374d9cda548595aab4fe5a4ac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219200"/>
            <a:ext cx="7620000" cy="53339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Homer Simpson (WA3QIZ)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524000"/>
            <a:ext cx="8305800" cy="4876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 End!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9ims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76400"/>
            <a:ext cx="8686800" cy="4648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000" dirty="0" smtClean="0"/>
              <a:t>Indianapolis Motor Speedway ARC (W9IMS)</a:t>
            </a:r>
            <a:br>
              <a:rPr lang="en-GB" sz="3000" dirty="0" smtClean="0"/>
            </a:br>
            <a:r>
              <a:rPr lang="en-GB" sz="3000" dirty="0" smtClean="0"/>
              <a:t>QSL Card</a:t>
            </a:r>
            <a:endParaRPr lang="en-GB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73</a:t>
            </a:r>
          </a:p>
          <a:p>
            <a:r>
              <a:rPr lang="en-GB" dirty="0" smtClean="0"/>
              <a:t>Amateur Wireless</a:t>
            </a:r>
          </a:p>
          <a:p>
            <a:r>
              <a:rPr lang="en-GB" dirty="0" smtClean="0"/>
              <a:t>CQ</a:t>
            </a:r>
          </a:p>
          <a:p>
            <a:r>
              <a:rPr lang="en-US" smtClean="0"/>
              <a:t>DX Magazine</a:t>
            </a:r>
            <a:endParaRPr lang="en-GB" dirty="0" smtClean="0"/>
          </a:p>
          <a:p>
            <a:r>
              <a:rPr lang="en-GB" dirty="0" smtClean="0"/>
              <a:t>Ham Radio</a:t>
            </a:r>
          </a:p>
          <a:p>
            <a:r>
              <a:rPr lang="en-GB" dirty="0" smtClean="0"/>
              <a:t>Popular Wireless</a:t>
            </a:r>
          </a:p>
          <a:p>
            <a:r>
              <a:rPr lang="en-GB" dirty="0" smtClean="0"/>
              <a:t>Practical Wireless</a:t>
            </a:r>
          </a:p>
          <a:p>
            <a:r>
              <a:rPr lang="en-GB" dirty="0" smtClean="0"/>
              <a:t>QST</a:t>
            </a:r>
          </a:p>
          <a:p>
            <a:r>
              <a:rPr lang="en-GB" dirty="0" smtClean="0"/>
              <a:t>Radio Amateur News</a:t>
            </a:r>
          </a:p>
          <a:p>
            <a:r>
              <a:rPr lang="en-GB" dirty="0" smtClean="0"/>
              <a:t>Radio Craft</a:t>
            </a:r>
          </a:p>
          <a:p>
            <a:r>
              <a:rPr lang="en-GB" dirty="0" smtClean="0"/>
              <a:t>RSGB Bulletin/RadCom</a:t>
            </a:r>
          </a:p>
          <a:p>
            <a:r>
              <a:rPr lang="en-GB" dirty="0" smtClean="0"/>
              <a:t>Short Wave Listener</a:t>
            </a:r>
          </a:p>
          <a:p>
            <a:r>
              <a:rPr lang="en-GB" dirty="0" smtClean="0"/>
              <a:t>Short Wave Magazine/Radio User</a:t>
            </a:r>
          </a:p>
          <a:p>
            <a:r>
              <a:rPr lang="en-GB" dirty="0" smtClean="0"/>
              <a:t>Wireless Age</a:t>
            </a:r>
          </a:p>
          <a:p>
            <a:r>
              <a:rPr lang="en-GB" dirty="0" smtClean="0"/>
              <a:t>Wireless World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Amateur Radio Magazines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458200" cy="4215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017"/>
                <a:gridCol w="1253067"/>
                <a:gridCol w="1096433"/>
                <a:gridCol w="4620683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Electrical</a:t>
                      </a:r>
                      <a:r>
                        <a:rPr lang="en-GB" sz="1800" b="1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GB" sz="18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Parameter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Measuring</a:t>
                      </a:r>
                      <a:r>
                        <a:rPr lang="en-GB" sz="1800" b="1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GB" sz="18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Unit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Symbol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Named </a:t>
                      </a:r>
                      <a:r>
                        <a:rPr lang="en-GB" sz="1800" b="1" dirty="0">
                          <a:latin typeface="Times New Roman"/>
                          <a:ea typeface="Times New Roman"/>
                          <a:cs typeface="Times New Roman"/>
                        </a:rPr>
                        <a:t>After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Voltage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Volt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V </a:t>
                      </a: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or E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Alessandro </a:t>
                      </a: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Volta (1745-1827) </a:t>
                      </a:r>
                      <a:r>
                        <a:rPr lang="en-GB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Italian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Physicist</a:t>
                      </a: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, chemist, elec. &amp; power pioneer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Current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Ampere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I </a:t>
                      </a: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or </a:t>
                      </a:r>
                      <a:r>
                        <a:rPr lang="en-GB" sz="18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Andre-Marie </a:t>
                      </a: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Ampere (1775-1836</a:t>
                      </a:r>
                      <a:r>
                        <a:rPr lang="en-GB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)  </a:t>
                      </a: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French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Mathematician</a:t>
                      </a: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, physicist, electrodynamics </a:t>
                      </a:r>
                      <a:r>
                        <a:rPr lang="en-GB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pioneer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Resistance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Ohm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R </a:t>
                      </a: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or Ω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Georg </a:t>
                      </a: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Simon Ohm (1789-1854) </a:t>
                      </a:r>
                      <a:r>
                        <a:rPr lang="en-GB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German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Physicist </a:t>
                      </a: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(electricity)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Conductance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Siemens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S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Ernst </a:t>
                      </a: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Werner von Siemens (1816-1892) </a:t>
                      </a:r>
                      <a:r>
                        <a:rPr lang="en-GB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German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Inventor</a:t>
                      </a: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, industrialist 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Capacitance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Farad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F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Michael </a:t>
                      </a: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Faraday (1791-1867) </a:t>
                      </a:r>
                      <a:r>
                        <a:rPr lang="en-GB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British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Physicist</a:t>
                      </a: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, chemist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Standard Electrical Units Named After Scientists &amp; Engineers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458200" cy="4865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95400"/>
                <a:gridCol w="990600"/>
                <a:gridCol w="49530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Electrical</a:t>
                      </a:r>
                      <a:r>
                        <a:rPr lang="en-GB" sz="1800" b="1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GB" sz="18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Parameter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Measuring</a:t>
                      </a:r>
                      <a:r>
                        <a:rPr lang="en-GB" sz="1800" b="1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GB" sz="18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Unit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Symbol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Named </a:t>
                      </a:r>
                      <a:r>
                        <a:rPr lang="en-GB" sz="1800" b="1" dirty="0">
                          <a:latin typeface="Times New Roman"/>
                          <a:ea typeface="Times New Roman"/>
                          <a:cs typeface="Times New Roman"/>
                        </a:rPr>
                        <a:t>After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Charge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Coulomb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Q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Charles-</a:t>
                      </a:r>
                      <a:r>
                        <a:rPr lang="en-GB" sz="1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Augustin</a:t>
                      </a:r>
                      <a:r>
                        <a:rPr lang="en-GB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de Coulomb (1736-1806) </a:t>
                      </a:r>
                      <a:r>
                        <a:rPr lang="en-GB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French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Military </a:t>
                      </a: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engineer, physicist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Inductance</a:t>
                      </a:r>
                      <a:endParaRPr lang="en-GB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Henry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L </a:t>
                      </a: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or H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Joseph </a:t>
                      </a: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Henry (1797-1878) </a:t>
                      </a:r>
                      <a:r>
                        <a:rPr lang="en-GB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American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Scientist </a:t>
                      </a: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(electromagnetism)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Power</a:t>
                      </a:r>
                      <a:endParaRPr lang="en-GB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Watts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W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James </a:t>
                      </a: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Watt (1736-1819) Scottish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Inventor</a:t>
                      </a: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, mechanical engineer, chemist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Impedance</a:t>
                      </a:r>
                      <a:endParaRPr lang="en-GB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Ohm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Ω </a:t>
                      </a: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or Z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Georg </a:t>
                      </a: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Simon Ohm (1789-1854) German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Physicist </a:t>
                      </a: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(electricity)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Frequency</a:t>
                      </a:r>
                      <a:endParaRPr lang="en-GB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Hertz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Hz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Heinrich </a:t>
                      </a: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Rudolf Hertz (1857-1894) German</a:t>
                      </a:r>
                      <a:b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Physicist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Magnetic Flux</a:t>
                      </a:r>
                      <a:endParaRPr lang="en-GB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Density</a:t>
                      </a:r>
                      <a:endParaRPr lang="en-GB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Tesla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T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Nikola </a:t>
                      </a: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Tesla (1856-1943) Austrian, American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Inventor</a:t>
                      </a: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, electrical engineer, mechanical engineer, </a:t>
                      </a:r>
                      <a:r>
                        <a:rPr lang="en-GB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physicist</a:t>
                      </a: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, futurist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Standard Electrical Units Named After Scientists &amp; Engineers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iram P Maxi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295400"/>
            <a:ext cx="7696200" cy="5410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pPr algn="ctr"/>
            <a:r>
              <a:rPr lang="en-GB" sz="2200" dirty="0" smtClean="0"/>
              <a:t>The Father Of Amateur Radio (according to the Americans)</a:t>
            </a:r>
            <a:br>
              <a:rPr lang="en-GB" sz="2200" dirty="0" smtClean="0"/>
            </a:br>
            <a:r>
              <a:rPr lang="en-GB" sz="2200" dirty="0" smtClean="0"/>
              <a:t>Hiram P. Maxim (SNY, 1WH, 1AW, W1AW)</a:t>
            </a:r>
            <a:endParaRPr lang="en-GB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3829</TotalTime>
  <Words>1329</Words>
  <Application>Microsoft Office PowerPoint</Application>
  <PresentationFormat>On-screen Show (4:3)</PresentationFormat>
  <Paragraphs>247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Concourse</vt:lpstr>
      <vt:lpstr>  Amateur Radio Trivia 2</vt:lpstr>
      <vt:lpstr>Warning!</vt:lpstr>
      <vt:lpstr>Famous places that hold amateur radio callsigns</vt:lpstr>
      <vt:lpstr>RMS Queen Mary (W6RO) QSL Card</vt:lpstr>
      <vt:lpstr>Indianapolis Motor Speedway ARC (W9IMS) QSL Card</vt:lpstr>
      <vt:lpstr>Amateur Radio Magazines</vt:lpstr>
      <vt:lpstr>Standard Electrical Units Named After Scientists &amp; Engineers</vt:lpstr>
      <vt:lpstr>Standard Electrical Units Named After Scientists &amp; Engineers</vt:lpstr>
      <vt:lpstr>The Father Of Amateur Radio (according to the Americans) Hiram P. Maxim (SNY, 1WH, 1AW, W1AW)</vt:lpstr>
      <vt:lpstr>ARRL 1914-64 Celebration First Day Cover</vt:lpstr>
      <vt:lpstr>A Few Amateur Radio Firsts In The 1920s</vt:lpstr>
      <vt:lpstr>First Modern DXpedition</vt:lpstr>
      <vt:lpstr>Gus Browning (W4BPD): Another Great DXpeditioner of the 1960s</vt:lpstr>
      <vt:lpstr>Gus Browning (W4BPD) QSL from Luxembourg</vt:lpstr>
      <vt:lpstr>Brits in the CQ DX Hall of Fame</vt:lpstr>
      <vt:lpstr>A Few DXCC Deleted Entities</vt:lpstr>
      <vt:lpstr>A Few DXCC Deleted Entities</vt:lpstr>
      <vt:lpstr>Stamp Commemorating Liberia Radio Amateur Association 1962-87</vt:lpstr>
      <vt:lpstr>Dilbert &amp; Amateur Radio</vt:lpstr>
      <vt:lpstr>Louis Varney (G5RV)</vt:lpstr>
      <vt:lpstr>A few facts about the International Amateur Radio Union (IARU)</vt:lpstr>
      <vt:lpstr>The IARU’s 3 Regions &amp; 75 Zones</vt:lpstr>
      <vt:lpstr>RW3AH QSL Card</vt:lpstr>
      <vt:lpstr>Barbara Dunn (G6YL) First English YL Operator - 1927</vt:lpstr>
      <vt:lpstr>The Funny Side – Dedicated to Phil</vt:lpstr>
      <vt:lpstr>The Funny Side</vt:lpstr>
      <vt:lpstr>1935 German QSL Card</vt:lpstr>
      <vt:lpstr>1937 German QSL Card</vt:lpstr>
      <vt:lpstr>OSCAR 1 The First Amateur Radio Satellite</vt:lpstr>
      <vt:lpstr> OSCAR 1Launch Launch vehicle: Thor DM-21 Agena-B rocket </vt:lpstr>
      <vt:lpstr>OSCAR 1 Model in the Steven F.  Udvar-Hazy Center, Chantilly, Virginia</vt:lpstr>
      <vt:lpstr> Rufus P. Turner (W3LF) First Black Operator in the U.S. - 1926</vt:lpstr>
      <vt:lpstr>Going Over The Top – KB9EVB/M</vt:lpstr>
      <vt:lpstr>And another one! KC3RE</vt:lpstr>
      <vt:lpstr>Why is a Yagi called a Yagi?</vt:lpstr>
      <vt:lpstr>St. Maximilian Maria Kolbe (SP3RN) Patron Saint of Amateur Radio</vt:lpstr>
      <vt:lpstr>St. Maximilian Maria Kolbe Commemorative Stamp</vt:lpstr>
      <vt:lpstr>A Few Facts About Tony Hancock’s “The Radio Ham”</vt:lpstr>
      <vt:lpstr>Fifi Lopez (XE0YL)</vt:lpstr>
      <vt:lpstr>Homer Simpson (WA3QIZ)</vt:lpstr>
      <vt:lpstr>The End!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Amateur Radio Trivia</dc:title>
  <dc:creator>Brenda</dc:creator>
  <cp:lastModifiedBy>Brenda</cp:lastModifiedBy>
  <cp:revision>134</cp:revision>
  <dcterms:created xsi:type="dcterms:W3CDTF">2017-12-13T04:26:31Z</dcterms:created>
  <dcterms:modified xsi:type="dcterms:W3CDTF">2019-04-10T22:27:41Z</dcterms:modified>
</cp:coreProperties>
</file>