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69" r:id="rId4"/>
    <p:sldId id="327" r:id="rId5"/>
    <p:sldId id="360" r:id="rId6"/>
    <p:sldId id="270" r:id="rId7"/>
    <p:sldId id="294" r:id="rId8"/>
    <p:sldId id="271" r:id="rId9"/>
    <p:sldId id="272" r:id="rId10"/>
    <p:sldId id="371" r:id="rId11"/>
    <p:sldId id="316" r:id="rId12"/>
    <p:sldId id="317" r:id="rId13"/>
    <p:sldId id="330" r:id="rId14"/>
    <p:sldId id="329" r:id="rId15"/>
    <p:sldId id="321" r:id="rId16"/>
    <p:sldId id="322" r:id="rId17"/>
    <p:sldId id="323" r:id="rId18"/>
    <p:sldId id="324" r:id="rId19"/>
    <p:sldId id="325" r:id="rId20"/>
    <p:sldId id="326" r:id="rId21"/>
    <p:sldId id="332" r:id="rId22"/>
    <p:sldId id="333" r:id="rId23"/>
    <p:sldId id="334" r:id="rId24"/>
    <p:sldId id="342" r:id="rId25"/>
    <p:sldId id="361" r:id="rId26"/>
    <p:sldId id="336" r:id="rId27"/>
    <p:sldId id="369" r:id="rId28"/>
    <p:sldId id="368" r:id="rId29"/>
    <p:sldId id="372" r:id="rId30"/>
    <p:sldId id="359" r:id="rId31"/>
    <p:sldId id="337" r:id="rId32"/>
    <p:sldId id="367" r:id="rId33"/>
    <p:sldId id="344" r:id="rId34"/>
    <p:sldId id="345" r:id="rId35"/>
    <p:sldId id="362" r:id="rId36"/>
    <p:sldId id="346" r:id="rId37"/>
    <p:sldId id="347" r:id="rId38"/>
    <p:sldId id="366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38" r:id="rId50"/>
    <p:sldId id="364" r:id="rId51"/>
    <p:sldId id="370" r:id="rId52"/>
    <p:sldId id="331" r:id="rId53"/>
    <p:sldId id="343" r:id="rId54"/>
    <p:sldId id="295" r:id="rId55"/>
    <p:sldId id="296" r:id="rId56"/>
    <p:sldId id="365" r:id="rId57"/>
    <p:sldId id="373" r:id="rId58"/>
    <p:sldId id="288" r:id="rId59"/>
    <p:sldId id="363" r:id="rId60"/>
    <p:sldId id="291" r:id="rId61"/>
    <p:sldId id="292" r:id="rId62"/>
    <p:sldId id="290" r:id="rId63"/>
    <p:sldId id="26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380" autoAdjust="0"/>
  </p:normalViewPr>
  <p:slideViewPr>
    <p:cSldViewPr>
      <p:cViewPr>
        <p:scale>
          <a:sx n="86" d="100"/>
          <a:sy n="86" d="100"/>
        </p:scale>
        <p:origin x="-66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58097-75FD-431D-803E-6D88728995CF}" type="datetimeFigureOut">
              <a:rPr lang="en-GB" smtClean="0"/>
              <a:pPr/>
              <a:t>28/09/2017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8B120-71BF-4305-8B32-13CE4070615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699BE-9112-4E74-8433-BBEF8D807E97}" type="datetimeFigureOut">
              <a:rPr lang="en-GB" smtClean="0"/>
              <a:pPr/>
              <a:t>28/09/2017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BC69A-EDF8-49D0-9200-781B8EEC899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C69A-EDF8-49D0-9200-781B8EEC8994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C69A-EDF8-49D0-9200-781B8EEC8994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C69A-EDF8-49D0-9200-781B8EEC8994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8486-02B6-4414-A4BB-443F9BA12A68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F413-8307-482B-B4E5-98FDD98D94F6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57CE-9A97-41A8-85F7-EF0AE6AC31B3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D045-B773-4006-8A6C-1D562EC91327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B47C-97ED-4727-AFB0-FD7EC195C273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3C7D-3704-433D-86BC-595B84B1449C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E6E42-AC3B-474B-9067-39B581850793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5C8A-413C-4A2A-B263-53A0111FAE76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A041-2404-4AD4-9772-5066FF16BCC9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A9D-AB13-4F01-AFC4-A7CD9519B213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A872-16CB-47DC-95B9-C55DBEE7C4E3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3BF7B0A-3257-4EEC-875D-E01A2AC318C8}" type="datetime1">
              <a:rPr lang="en-GB" smtClean="0"/>
              <a:pPr/>
              <a:t>28/09/2017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94ADAC3-8EAB-45AE-9979-825C03EAC4C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Brenda\Documents\Amateur%20Radio\Don%20Miller\zk1ssb(1).mp3" TargetMode="External"/><Relationship Id="rId1" Type="http://schemas.openxmlformats.org/officeDocument/2006/relationships/audio" Target="file:///C:\Users\Brenda\Documents\Amateur%20Radio\Don%20Miller\zk1cw(1).mp3" TargetMode="Externa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Brenda\Documents\Amateur%20Radio\Don%20Miller\w9wnv_hk0_ssb.mp3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200400"/>
            <a:ext cx="8001000" cy="2438400"/>
          </a:xfrm>
        </p:spPr>
        <p:txBody>
          <a:bodyPr>
            <a:normAutofit/>
          </a:bodyPr>
          <a:lstStyle/>
          <a:p>
            <a:endParaRPr lang="en-GB" sz="5000" dirty="0" smtClean="0">
              <a:latin typeface="+mj-lt"/>
            </a:endParaRPr>
          </a:p>
          <a:p>
            <a:pPr algn="l"/>
            <a:r>
              <a:rPr lang="en-GB" sz="5000" dirty="0" smtClean="0">
                <a:latin typeface="+mj-lt"/>
              </a:rPr>
              <a:t>      	</a:t>
            </a:r>
          </a:p>
          <a:p>
            <a:pPr algn="l"/>
            <a:endParaRPr lang="en-GB" sz="50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Don Miller Story</a:t>
            </a:r>
            <a:br>
              <a:rPr lang="en-GB" dirty="0" smtClean="0"/>
            </a:br>
            <a:r>
              <a:rPr lang="en-GB" dirty="0" err="1" smtClean="0"/>
              <a:t>DXpedition</a:t>
            </a:r>
            <a:r>
              <a:rPr lang="en-GB" dirty="0" smtClean="0"/>
              <a:t> Hero or Villain?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5" name="Picture 4" descr="DM Pic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276600"/>
            <a:ext cx="31242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Don Miller with Gus Browning (W4BPD)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Content Placeholder 4" descr="Gus_Do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828800"/>
            <a:ext cx="6858000" cy="4419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Western Samoa (5W1AD)</a:t>
            </a:r>
            <a:br>
              <a:rPr lang="en-GB" dirty="0" smtClean="0"/>
            </a:br>
            <a:r>
              <a:rPr lang="en-GB" dirty="0" smtClean="0"/>
              <a:t>2 – 8 August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5" name="Content Placeholder 4" descr="03-Western Samoa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524000"/>
            <a:ext cx="82296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New Hebrides (YJ8WW)</a:t>
            </a:r>
            <a:br>
              <a:rPr lang="en-GB" dirty="0" smtClean="0"/>
            </a:br>
            <a:r>
              <a:rPr lang="en-GB" dirty="0" smtClean="0"/>
              <a:t>14 August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Content Placeholder 4" descr="04-New Hebride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95400"/>
            <a:ext cx="8382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New Caledonia (FK8AU)</a:t>
            </a:r>
            <a:br>
              <a:rPr lang="en-GB" dirty="0" smtClean="0"/>
            </a:br>
            <a:r>
              <a:rPr lang="en-GB" dirty="0" smtClean="0"/>
              <a:t>21 August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Content Placeholder 4" descr="05-New Caledonia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524001"/>
            <a:ext cx="82296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August – 10 October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14</a:t>
            </a:fld>
            <a:endParaRPr lang="en-GB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  <a:gridCol w="1943100"/>
                <a:gridCol w="19431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Date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Location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Call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Notes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August 1965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Australia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VK2ADY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5 - 9 September 1965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China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BY4SK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CW only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10 September 1965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Laos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XW8AW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11 – 15 September 1965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Indonesia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W9WNV/8F3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22 – 27 September 1965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Burma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XZ2TZ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3 – 10 October 1965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Thailand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K7LMU/HS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Spratly Islands (1S9WNV)</a:t>
            </a:r>
            <a:br>
              <a:rPr lang="en-GB" dirty="0" smtClean="0"/>
            </a:br>
            <a:r>
              <a:rPr lang="en-GB" dirty="0" smtClean="0"/>
              <a:t>16 – 19 October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Content Placeholder 4" descr="06-Spratly Island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371600"/>
            <a:ext cx="8305800" cy="5181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Ebon Atoll (K7LMU/HC8E)</a:t>
            </a:r>
            <a:br>
              <a:rPr lang="en-GB" dirty="0" smtClean="0"/>
            </a:br>
            <a:r>
              <a:rPr lang="en-GB" dirty="0" smtClean="0"/>
              <a:t>27 – 30 October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Content Placeholder 4" descr="07-Ebon Atoll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447800"/>
            <a:ext cx="83058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err="1" smtClean="0"/>
              <a:t>Cormoran</a:t>
            </a:r>
            <a:r>
              <a:rPr lang="en-GB" dirty="0" smtClean="0"/>
              <a:t> Reef (K7LMU/TI9C)</a:t>
            </a:r>
            <a:br>
              <a:rPr lang="en-GB" dirty="0" smtClean="0"/>
            </a:br>
            <a:r>
              <a:rPr lang="en-GB" dirty="0" smtClean="0"/>
              <a:t>2 – 16 November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5" name="Content Placeholder 4" descr="08-Cormoran Reef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47800"/>
            <a:ext cx="82296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err="1" smtClean="0"/>
              <a:t>Tokelaus</a:t>
            </a:r>
            <a:r>
              <a:rPr lang="en-GB" dirty="0" smtClean="0"/>
              <a:t> (W9WNV/ZM7)</a:t>
            </a:r>
            <a:br>
              <a:rPr lang="en-GB" dirty="0" smtClean="0"/>
            </a:br>
            <a:r>
              <a:rPr lang="en-GB" dirty="0" smtClean="0"/>
              <a:t>15 – 16 November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5" name="Content Placeholder 4" descr="09-Tokelau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47801"/>
            <a:ext cx="82296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Fiji (VR2EW)</a:t>
            </a:r>
            <a:br>
              <a:rPr lang="en-GB" dirty="0" smtClean="0"/>
            </a:br>
            <a:r>
              <a:rPr lang="en-GB" dirty="0" smtClean="0"/>
              <a:t>27 – 28 November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" name="Content Placeholder 4" descr="10-Fiji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447801"/>
            <a:ext cx="83058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1" dirty="0" smtClean="0"/>
              <a:t>Presentation</a:t>
            </a:r>
            <a:r>
              <a:rPr lang="en-GB" b="1" dirty="0" smtClean="0"/>
              <a:t> </a:t>
            </a:r>
            <a:r>
              <a:rPr lang="en-GB" sz="3200" b="1" dirty="0" smtClean="0"/>
              <a:t>Overview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+mj-lt"/>
              </a:rPr>
              <a:t>Why Don Miller?</a:t>
            </a:r>
          </a:p>
          <a:p>
            <a:r>
              <a:rPr lang="en-GB" dirty="0" smtClean="0">
                <a:latin typeface="+mj-lt"/>
              </a:rPr>
              <a:t>Early life</a:t>
            </a:r>
          </a:p>
          <a:p>
            <a:r>
              <a:rPr lang="en-GB" dirty="0" smtClean="0">
                <a:latin typeface="+mj-lt"/>
              </a:rPr>
              <a:t>Activity whilst in the US Army</a:t>
            </a:r>
          </a:p>
          <a:p>
            <a:r>
              <a:rPr lang="en-GB" dirty="0" smtClean="0">
                <a:latin typeface="+mj-lt"/>
              </a:rPr>
              <a:t>1965 – 1967 </a:t>
            </a:r>
            <a:r>
              <a:rPr lang="en-GB" dirty="0" err="1" smtClean="0">
                <a:latin typeface="+mj-lt"/>
              </a:rPr>
              <a:t>DXpeditions</a:t>
            </a:r>
            <a:r>
              <a:rPr lang="en-GB" dirty="0" smtClean="0">
                <a:latin typeface="+mj-lt"/>
              </a:rPr>
              <a:t> </a:t>
            </a:r>
          </a:p>
          <a:p>
            <a:r>
              <a:rPr lang="en-GB" dirty="0" smtClean="0">
                <a:latin typeface="+mj-lt"/>
              </a:rPr>
              <a:t>The end of Miller’s </a:t>
            </a:r>
            <a:r>
              <a:rPr lang="en-GB" dirty="0" err="1" smtClean="0">
                <a:latin typeface="+mj-lt"/>
              </a:rPr>
              <a:t>DXpeditions</a:t>
            </a:r>
            <a:endParaRPr lang="en-GB" dirty="0" smtClean="0">
              <a:latin typeface="+mj-lt"/>
            </a:endParaRPr>
          </a:p>
          <a:p>
            <a:r>
              <a:rPr lang="en-GB" dirty="0" smtClean="0">
                <a:latin typeface="+mj-lt"/>
              </a:rPr>
              <a:t>Coming up to date</a:t>
            </a:r>
          </a:p>
          <a:p>
            <a:r>
              <a:rPr lang="en-GB" dirty="0" smtClean="0">
                <a:latin typeface="+mj-lt"/>
              </a:rPr>
              <a:t>Is Miller a hero or a villain?</a:t>
            </a:r>
            <a:endParaRPr lang="en-GB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Tonga (VR5AB)</a:t>
            </a:r>
            <a:br>
              <a:rPr lang="en-GB" dirty="0" smtClean="0"/>
            </a:br>
            <a:r>
              <a:rPr lang="en-GB" dirty="0" smtClean="0"/>
              <a:t>15 – 21 December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5" name="Content Placeholder 4" descr="11-Tonga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371600"/>
            <a:ext cx="82296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Niue (ZK2AF)</a:t>
            </a:r>
            <a:br>
              <a:rPr lang="en-GB" dirty="0" smtClean="0"/>
            </a:br>
            <a:r>
              <a:rPr lang="en-GB" dirty="0" smtClean="0"/>
              <a:t>1 – 5 January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5" name="Content Placeholder 4" descr="12-Niue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371600"/>
            <a:ext cx="83058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Wallis Island (FW8ZZ)</a:t>
            </a:r>
            <a:br>
              <a:rPr lang="en-GB" dirty="0" smtClean="0"/>
            </a:br>
            <a:r>
              <a:rPr lang="en-GB" dirty="0" smtClean="0"/>
              <a:t>10 – 26 January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Content Placeholder 4" descr="13-Wallis and Samoa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24000"/>
            <a:ext cx="81534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12 February – 30 March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23</a:t>
            </a:fld>
            <a:endParaRPr lang="en-GB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  <a:gridCol w="1943100"/>
                <a:gridCol w="19431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Date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Location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Call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Notes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12 – 13 February 1966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Australia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VK2ADY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New Caledonia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FK8AU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Fiji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VR2EW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30 March 1966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American Samoa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+mj-lt"/>
                        </a:rPr>
                        <a:t>KS6BO</a:t>
                      </a:r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Minerva Reef (1M4A)</a:t>
            </a:r>
            <a:br>
              <a:rPr lang="en-GB" dirty="0" smtClean="0"/>
            </a:br>
            <a:r>
              <a:rPr lang="en-GB" dirty="0" smtClean="0"/>
              <a:t>16 – 18 April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5" name="Content Placeholder 4" descr="15-Minerva Reef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447800"/>
            <a:ext cx="82296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Maria Theresa Reef (W9WNV/FO8M)</a:t>
            </a:r>
            <a:br>
              <a:rPr lang="en-GB" sz="3200" dirty="0" smtClean="0"/>
            </a:br>
            <a:r>
              <a:rPr lang="en-GB" sz="3200" dirty="0" smtClean="0"/>
              <a:t>26 April 1966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6" name="Content Placeholder 5" descr="jan68cq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38399" y="1295401"/>
            <a:ext cx="4724401" cy="5333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3400" dirty="0" smtClean="0"/>
              <a:t>Maria Theresa Reef (W9WNV/FO8M)</a:t>
            </a:r>
            <a:br>
              <a:rPr lang="en-GB" sz="3400" dirty="0" smtClean="0"/>
            </a:br>
            <a:r>
              <a:rPr lang="en-GB" sz="3400" dirty="0" smtClean="0"/>
              <a:t>26 April 1966     1881 Map</a:t>
            </a:r>
            <a:endParaRPr lang="en-GB" sz="3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Content Placeholder 4" descr="Maria_Theresa_Reef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447800"/>
            <a:ext cx="8153399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Maria Theresa Reef (W9WNV/FO8M)</a:t>
            </a:r>
            <a:br>
              <a:rPr lang="en-GB" sz="3200" dirty="0" smtClean="0"/>
            </a:br>
            <a:r>
              <a:rPr lang="en-GB" sz="3200" dirty="0" smtClean="0"/>
              <a:t>26 April 1966      1904 German Map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5" name="Content Placeholder 4" descr="800px-Wachusett_Bank_on_map_of_Antarctica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447800"/>
            <a:ext cx="82296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Maria Theresa Reef (W9WNV/FO8M)</a:t>
            </a:r>
            <a:br>
              <a:rPr lang="en-GB" sz="3200" dirty="0" smtClean="0"/>
            </a:br>
            <a:r>
              <a:rPr lang="en-GB" sz="3200" dirty="0" smtClean="0"/>
              <a:t>26 April 1966      1921 Map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5" name="Content Placeholder 4" descr="800px-Wachusett_Bank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81534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Maria Theresa Reef (W9WNV/FO8M)</a:t>
            </a:r>
            <a:br>
              <a:rPr lang="en-GB" sz="3200" dirty="0" smtClean="0"/>
            </a:br>
            <a:r>
              <a:rPr lang="en-GB" sz="3200" dirty="0" smtClean="0"/>
              <a:t>QSL Card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5" name="Content Placeholder 4" descr="MTR QS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1" y="1600200"/>
            <a:ext cx="5638800" cy="312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Miller’s Early Life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Born in 1936 in Chicago</a:t>
            </a:r>
          </a:p>
          <a:p>
            <a:r>
              <a:rPr lang="en-GB" dirty="0" smtClean="0">
                <a:latin typeface="+mj-lt"/>
              </a:rPr>
              <a:t>Attended local high school</a:t>
            </a:r>
          </a:p>
          <a:p>
            <a:r>
              <a:rPr lang="en-GB" dirty="0" err="1" smtClean="0">
                <a:latin typeface="+mj-lt"/>
              </a:rPr>
              <a:t>Callsign</a:t>
            </a:r>
            <a:r>
              <a:rPr lang="en-GB" dirty="0" smtClean="0">
                <a:latin typeface="+mj-lt"/>
              </a:rPr>
              <a:t> W9WNV issued in 1952</a:t>
            </a:r>
          </a:p>
          <a:p>
            <a:r>
              <a:rPr lang="en-GB" dirty="0" smtClean="0">
                <a:latin typeface="+mj-lt"/>
              </a:rPr>
              <a:t>Became highly proficient CW operator</a:t>
            </a:r>
          </a:p>
          <a:p>
            <a:r>
              <a:rPr lang="en-GB" dirty="0" smtClean="0">
                <a:latin typeface="+mj-lt"/>
              </a:rPr>
              <a:t>Studied to be a doctor at John Hopkins University (Baltimore) &amp; in Chicago</a:t>
            </a:r>
          </a:p>
          <a:p>
            <a:r>
              <a:rPr lang="en-GB" dirty="0" smtClean="0">
                <a:latin typeface="+mj-lt"/>
              </a:rPr>
              <a:t>Joined US Army as a volunteer rather than be conscripted &amp; given the rank of captain</a:t>
            </a:r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How to find an island, lose it &amp; find it again!</a:t>
            </a:r>
            <a:br>
              <a:rPr lang="en-GB" sz="3200" dirty="0" smtClean="0"/>
            </a:br>
            <a:r>
              <a:rPr lang="en-GB" sz="3200" dirty="0" smtClean="0"/>
              <a:t>In this case Bouvet Island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5" name="Content Placeholder 4" descr="Bouvet Island 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47800"/>
            <a:ext cx="8000999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err="1" smtClean="0"/>
              <a:t>Suwarrow</a:t>
            </a:r>
            <a:r>
              <a:rPr lang="en-GB" dirty="0" smtClean="0"/>
              <a:t> Atoll (W9WNV/ZK1S)</a:t>
            </a:r>
            <a:br>
              <a:rPr lang="en-GB" dirty="0" smtClean="0"/>
            </a:br>
            <a:r>
              <a:rPr lang="en-GB" dirty="0" smtClean="0"/>
              <a:t>7 – 9 May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5" name="Content Placeholder 4" descr="16-Suwarrow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371600"/>
            <a:ext cx="80772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err="1" smtClean="0"/>
              <a:t>Suwarrow</a:t>
            </a:r>
            <a:r>
              <a:rPr lang="en-GB" dirty="0" smtClean="0"/>
              <a:t> Atoll (W9WNV/ZK1S)</a:t>
            </a:r>
            <a:br>
              <a:rPr lang="en-GB" dirty="0" smtClean="0"/>
            </a:br>
            <a:r>
              <a:rPr lang="en-GB" dirty="0" smtClean="0"/>
              <a:t>7 – 9 May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5" name="zk1cw(1).mp3">
            <a:hlinkClick r:id="" action="ppaction://media"/>
          </p:cNvPr>
          <p:cNvPicPr>
            <a:picLocks noGrp="1" noRot="1" noChangeAspect="1"/>
          </p:cNvPicPr>
          <p:nvPr>
            <p:ph sz="quarter"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3352800"/>
            <a:ext cx="1828800" cy="1828800"/>
          </a:xfrm>
          <a:prstGeom prst="rect">
            <a:avLst/>
          </a:prstGeom>
        </p:spPr>
      </p:pic>
      <p:pic>
        <p:nvPicPr>
          <p:cNvPr id="6" name="zk1ssb(1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5410200" y="3276600"/>
            <a:ext cx="18288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Heard Island (VK2ADY/VK0)</a:t>
            </a:r>
            <a:br>
              <a:rPr lang="en-GB" dirty="0" smtClean="0"/>
            </a:br>
            <a:r>
              <a:rPr lang="en-GB" dirty="0" smtClean="0"/>
              <a:t>9 – 12 July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5" name="Content Placeholder 4" descr="17-Heard Island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371600"/>
            <a:ext cx="82296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St. Peter &amp; St. Paul Rocks (PY0XA)</a:t>
            </a:r>
            <a:br>
              <a:rPr lang="en-GB" dirty="0" smtClean="0"/>
            </a:br>
            <a:r>
              <a:rPr lang="en-GB" dirty="0" smtClean="0"/>
              <a:t>21 – 22 August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5" name="Content Placeholder 4" descr="18-St Peter and Paul Rock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81534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St. Peter &amp; St. Paul Rocks (PY0XA)</a:t>
            </a:r>
            <a:br>
              <a:rPr lang="en-GB" dirty="0" smtClean="0"/>
            </a:br>
            <a:r>
              <a:rPr lang="en-GB" dirty="0" smtClean="0"/>
              <a:t>21 – 22 August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5" name="Content Placeholder 4" descr="donmiller st Peter &amp; Paul Rock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1447800"/>
            <a:ext cx="43434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Navassa Island (K1IMP/KC4)</a:t>
            </a:r>
            <a:br>
              <a:rPr lang="en-GB" dirty="0" smtClean="0"/>
            </a:br>
            <a:r>
              <a:rPr lang="en-GB" dirty="0" smtClean="0"/>
              <a:t>31 August – 2 September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5" name="Content Placeholder 4" descr="19-Navassa Island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47800"/>
            <a:ext cx="82296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2400" dirty="0" err="1" smtClean="0"/>
              <a:t>Serrana</a:t>
            </a:r>
            <a:r>
              <a:rPr lang="en-GB" sz="2400" dirty="0" smtClean="0"/>
              <a:t> Bank (W9WNV/HK0), 5 – 6 September 1966</a:t>
            </a:r>
            <a:br>
              <a:rPr lang="en-GB" sz="2400" dirty="0" smtClean="0"/>
            </a:br>
            <a:r>
              <a:rPr lang="en-GB" sz="2400" dirty="0" err="1" smtClean="0"/>
              <a:t>Bajo</a:t>
            </a:r>
            <a:r>
              <a:rPr lang="en-GB" sz="2400" dirty="0" smtClean="0"/>
              <a:t> Nuevo Bank (W9WNV/HK0), 8 – 9 September 1966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5" name="Content Placeholder 4" descr="20-Serrana Bank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600201"/>
            <a:ext cx="83058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dirty="0" err="1" smtClean="0"/>
              <a:t>Bajo</a:t>
            </a:r>
            <a:r>
              <a:rPr lang="en-GB" sz="3600" dirty="0" smtClean="0"/>
              <a:t> Nuevo Bank (W9WNV/HK0)</a:t>
            </a:r>
            <a:br>
              <a:rPr lang="en-GB" sz="3600" dirty="0" smtClean="0"/>
            </a:br>
            <a:r>
              <a:rPr lang="en-GB" sz="3600" dirty="0" smtClean="0"/>
              <a:t>8 – 9 September 1966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5" name="w9wnv_hk0_ssb.mp3">
            <a:hlinkClick r:id="" action="ppaction://media"/>
          </p:cNvPr>
          <p:cNvPicPr>
            <a:picLocks noGrp="1" noRot="1" noChangeAspect="1"/>
          </p:cNvPicPr>
          <p:nvPr>
            <p:ph sz="quarter"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8000" y="1905000"/>
            <a:ext cx="27432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400" dirty="0" err="1" smtClean="0"/>
              <a:t>Desroches</a:t>
            </a:r>
            <a:r>
              <a:rPr lang="en-GB" sz="2400" dirty="0" smtClean="0"/>
              <a:t> Island (VQ9AA/D), 17 – 27 October 1966</a:t>
            </a:r>
            <a:br>
              <a:rPr lang="en-GB" sz="2400" dirty="0" smtClean="0"/>
            </a:br>
            <a:r>
              <a:rPr lang="en-GB" sz="2400" smtClean="0"/>
              <a:t>Farquahar</a:t>
            </a:r>
            <a:r>
              <a:rPr lang="en-GB" sz="2400" dirty="0" smtClean="0"/>
              <a:t> (VQ9AA/F), 4 November 1966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5" name="Content Placeholder 4" descr="21-Desroches and Farquhar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24000"/>
            <a:ext cx="81534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So what was </a:t>
            </a:r>
            <a:r>
              <a:rPr lang="en-GB" dirty="0" err="1" smtClean="0"/>
              <a:t>DXpeditioning</a:t>
            </a:r>
            <a:r>
              <a:rPr lang="en-GB" dirty="0" smtClean="0"/>
              <a:t> like in the mid-1960s?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>
                <a:latin typeface="+mj-lt"/>
              </a:rPr>
              <a:t>There had been some suspicious </a:t>
            </a:r>
            <a:r>
              <a:rPr lang="en-GB" dirty="0" err="1" smtClean="0">
                <a:latin typeface="+mj-lt"/>
              </a:rPr>
              <a:t>DXpeditions</a:t>
            </a:r>
            <a:r>
              <a:rPr lang="en-GB" dirty="0" smtClean="0">
                <a:latin typeface="+mj-lt"/>
              </a:rPr>
              <a:t> but no-one had ever been caught cheating.</a:t>
            </a:r>
          </a:p>
          <a:p>
            <a:r>
              <a:rPr lang="en-GB" dirty="0" smtClean="0">
                <a:latin typeface="+mj-lt"/>
              </a:rPr>
              <a:t>It was small scale in its organisation – few operators &amp; relatively little equipment. No helicopters to fly gear in. Travel often by sea.</a:t>
            </a:r>
          </a:p>
          <a:p>
            <a:r>
              <a:rPr lang="en-GB" dirty="0" err="1" smtClean="0">
                <a:latin typeface="+mj-lt"/>
              </a:rPr>
              <a:t>Callsigns</a:t>
            </a:r>
            <a:r>
              <a:rPr lang="en-GB" dirty="0" smtClean="0">
                <a:latin typeface="+mj-lt"/>
              </a:rPr>
              <a:t> were, sometimes, made up (more of that later).</a:t>
            </a:r>
          </a:p>
          <a:p>
            <a:r>
              <a:rPr lang="en-GB" dirty="0" smtClean="0">
                <a:latin typeface="+mj-lt"/>
              </a:rPr>
              <a:t>ARRL (responsible for DXCC) more interested in checking QSL cards than checking validity of the operations. Only a small team processing the DXCC applications &amp; they were overrun with work.</a:t>
            </a:r>
          </a:p>
          <a:p>
            <a:r>
              <a:rPr lang="en-GB" dirty="0" smtClean="0">
                <a:latin typeface="+mj-lt"/>
              </a:rPr>
              <a:t>Radio amateurs were ladies &amp; gentlemen!</a:t>
            </a:r>
          </a:p>
          <a:p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Comoros Island (FH8GF)</a:t>
            </a:r>
            <a:br>
              <a:rPr lang="en-GB" dirty="0" smtClean="0"/>
            </a:br>
            <a:r>
              <a:rPr lang="en-GB" dirty="0" smtClean="0"/>
              <a:t>8 – 10 November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5" name="Content Placeholder 4" descr="22-Cormoro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524001"/>
            <a:ext cx="82296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Aldabra (VQ9AA/A)</a:t>
            </a:r>
            <a:br>
              <a:rPr lang="en-GB" dirty="0" smtClean="0"/>
            </a:br>
            <a:r>
              <a:rPr lang="en-GB" dirty="0" smtClean="0"/>
              <a:t>14 – 17 November 1966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5" name="Content Placeholder 4" descr="23-Aldabra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47800"/>
            <a:ext cx="8229600" cy="49691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dirty="0" err="1" smtClean="0"/>
              <a:t>Glorieuses</a:t>
            </a:r>
            <a:r>
              <a:rPr lang="en-GB" sz="2800" dirty="0" smtClean="0"/>
              <a:t> (FR7ZP), 20 November 1966</a:t>
            </a:r>
            <a:br>
              <a:rPr lang="en-GB" sz="2800" dirty="0" smtClean="0"/>
            </a:br>
            <a:r>
              <a:rPr lang="en-GB" sz="2800" dirty="0" smtClean="0"/>
              <a:t>Geyser Reef (1G5A), 23 – 25 November 1966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5" name="Content Placeholder 4" descr="24-Glorioso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371601"/>
            <a:ext cx="80772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dirty="0" err="1" smtClean="0"/>
              <a:t>Chagos</a:t>
            </a:r>
            <a:r>
              <a:rPr lang="en-GB" sz="2400" dirty="0" smtClean="0"/>
              <a:t> Island (VQ9AA/C), 19 – 22 January 1967</a:t>
            </a:r>
            <a:br>
              <a:rPr lang="en-GB" sz="2400" dirty="0" smtClean="0"/>
            </a:br>
            <a:r>
              <a:rPr lang="en-GB" sz="2400" dirty="0" smtClean="0"/>
              <a:t>Blenheim Reef (1B9WNV), 23 January 1967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5" name="Content Placeholder 4" descr="25-Chagos and Blenheim Reef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81534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Laccadive Islands (VU2WNV)</a:t>
            </a:r>
            <a:br>
              <a:rPr lang="en-GB" dirty="0" smtClean="0"/>
            </a:br>
            <a:r>
              <a:rPr lang="en-GB" dirty="0" smtClean="0"/>
              <a:t>27 – 28 January 1967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5" name="Content Placeholder 4" descr="26-Laccadive Island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371601"/>
            <a:ext cx="82296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Miller v ARRL: Part 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20 February 1967: ARRL publishes 10 page document relating to Miller’s </a:t>
            </a:r>
            <a:r>
              <a:rPr lang="en-GB" dirty="0" err="1" smtClean="0"/>
              <a:t>DXpeditions</a:t>
            </a:r>
            <a:r>
              <a:rPr lang="en-GB" dirty="0" smtClean="0"/>
              <a:t> – bottom line being that the ARRL would not accept any QSLs for his </a:t>
            </a:r>
            <a:r>
              <a:rPr lang="en-GB" dirty="0" err="1" smtClean="0"/>
              <a:t>DXpeditions</a:t>
            </a:r>
            <a:r>
              <a:rPr lang="en-GB" dirty="0" smtClean="0"/>
              <a:t> for DXCC.</a:t>
            </a:r>
          </a:p>
          <a:p>
            <a:r>
              <a:rPr lang="en-GB" dirty="0" smtClean="0"/>
              <a:t>26 February 1967: Miller travelling to Geyser Reef when he got news about the document.</a:t>
            </a:r>
          </a:p>
          <a:p>
            <a:r>
              <a:rPr lang="en-GB" dirty="0" smtClean="0"/>
              <a:t>Miller returned to the USA for meeting with ARRL.</a:t>
            </a:r>
          </a:p>
          <a:p>
            <a:r>
              <a:rPr lang="en-GB" dirty="0" smtClean="0"/>
              <a:t>Meeting between Miller &amp; ARRL Awards Committee at ARRL HQ in Newington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Miller v ARRL: Part 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ARRL’s Accusations: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GB" dirty="0" smtClean="0"/>
              <a:t>Poor sportsmanship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GB" dirty="0" smtClean="0"/>
              <a:t>Issuing QSLs for QSOs that never took place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GB" dirty="0" smtClean="0"/>
              <a:t>Avoiding QSOs with leading </a:t>
            </a:r>
            <a:r>
              <a:rPr lang="en-GB" dirty="0" err="1" smtClean="0"/>
              <a:t>Dxers</a:t>
            </a:r>
            <a:endParaRPr lang="en-GB" dirty="0" smtClean="0"/>
          </a:p>
          <a:p>
            <a:pPr marL="788670" lvl="1" indent="-514350">
              <a:buFont typeface="+mj-lt"/>
              <a:buAutoNum type="arabicPeriod"/>
            </a:pPr>
            <a:r>
              <a:rPr lang="en-GB" dirty="0" smtClean="0"/>
              <a:t>Misrepresenting certain foreign consulate activities to the Awards Committee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GB" dirty="0" smtClean="0"/>
              <a:t>Navassa Island </a:t>
            </a:r>
            <a:r>
              <a:rPr lang="en-GB" dirty="0" err="1" smtClean="0"/>
              <a:t>DXpedition</a:t>
            </a:r>
            <a:r>
              <a:rPr lang="en-GB" dirty="0" smtClean="0"/>
              <a:t> damaged the prestige of amateur radio in government circles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GB" dirty="0" err="1" smtClean="0"/>
              <a:t>Cheeting</a:t>
            </a:r>
            <a:r>
              <a:rPr lang="en-GB" dirty="0" smtClean="0"/>
              <a:t> in 2 contests</a:t>
            </a:r>
          </a:p>
          <a:p>
            <a:pPr marL="514350" indent="-514350"/>
            <a:r>
              <a:rPr lang="en-GB" dirty="0" smtClean="0"/>
              <a:t>Result: Credit for 6 countries suspended for these visits &amp; any future visits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Miller v ARRL: Part 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029200"/>
          </a:xfrm>
        </p:spPr>
        <p:txBody>
          <a:bodyPr>
            <a:normAutofit/>
          </a:bodyPr>
          <a:lstStyle/>
          <a:p>
            <a:r>
              <a:rPr lang="en-GB" dirty="0" smtClean="0"/>
              <a:t>Meeting with Awards Committee was inconclusive after 5 hours</a:t>
            </a:r>
          </a:p>
          <a:p>
            <a:r>
              <a:rPr lang="en-GB" dirty="0" smtClean="0"/>
              <a:t>Miller documented his defence in an 85 page response to the ARRL’s claims. The document was sent to his supporters both at home &amp; abroad</a:t>
            </a:r>
          </a:p>
          <a:p>
            <a:r>
              <a:rPr lang="en-GB" dirty="0" smtClean="0"/>
              <a:t>Miller requested meeting with ARRL Board of Directors</a:t>
            </a:r>
          </a:p>
          <a:p>
            <a:r>
              <a:rPr lang="en-GB" dirty="0" smtClean="0"/>
              <a:t>John </a:t>
            </a:r>
            <a:r>
              <a:rPr lang="en-GB" dirty="0" err="1" smtClean="0"/>
              <a:t>Huntoon</a:t>
            </a:r>
            <a:r>
              <a:rPr lang="en-GB" dirty="0" smtClean="0"/>
              <a:t> (W1LVQ, ARRL General Manager) was opposed to this meeting but the meeting went ahead on 5 May 1967 at Hartford, Connecticut lasting 4 hours &amp; discussing 10 of Miller’s </a:t>
            </a:r>
            <a:r>
              <a:rPr lang="en-GB" dirty="0" err="1" smtClean="0"/>
              <a:t>DXpeditions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Miller v ARRL: Part 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>
                <a:latin typeface="+mj-lt"/>
              </a:rPr>
              <a:t>Outcome of the meeting:</a:t>
            </a:r>
          </a:p>
          <a:p>
            <a:r>
              <a:rPr lang="en-GB" dirty="0" smtClean="0">
                <a:latin typeface="+mj-lt"/>
              </a:rPr>
              <a:t>Credits were granted for QSOs with:</a:t>
            </a:r>
          </a:p>
          <a:p>
            <a:pPr>
              <a:buNone/>
            </a:pPr>
            <a:r>
              <a:rPr lang="en-GB" dirty="0" smtClean="0">
                <a:latin typeface="+mj-lt"/>
              </a:rPr>
              <a:t>	1M4A (Minerva Reef)</a:t>
            </a:r>
          </a:p>
          <a:p>
            <a:pPr>
              <a:buNone/>
            </a:pPr>
            <a:r>
              <a:rPr lang="en-GB" dirty="0" smtClean="0">
                <a:latin typeface="+mj-lt"/>
              </a:rPr>
              <a:t>	FR7ZP (</a:t>
            </a:r>
            <a:r>
              <a:rPr lang="en-GB" dirty="0" err="1" smtClean="0">
                <a:latin typeface="+mj-lt"/>
              </a:rPr>
              <a:t>Glorieuses</a:t>
            </a:r>
            <a:r>
              <a:rPr lang="en-GB" dirty="0" smtClean="0">
                <a:latin typeface="+mj-lt"/>
              </a:rPr>
              <a:t>)</a:t>
            </a:r>
          </a:p>
          <a:p>
            <a:pPr>
              <a:buNone/>
            </a:pPr>
            <a:r>
              <a:rPr lang="en-GB" dirty="0" smtClean="0">
                <a:latin typeface="+mj-lt"/>
              </a:rPr>
              <a:t>	VQ9AA/A (Aldabra)</a:t>
            </a:r>
          </a:p>
          <a:p>
            <a:pPr>
              <a:buNone/>
            </a:pPr>
            <a:r>
              <a:rPr lang="en-GB" dirty="0" smtClean="0">
                <a:latin typeface="+mj-lt"/>
              </a:rPr>
              <a:t>	VQ9AA/D (Des </a:t>
            </a:r>
            <a:r>
              <a:rPr lang="en-GB" dirty="0" err="1" smtClean="0">
                <a:latin typeface="+mj-lt"/>
              </a:rPr>
              <a:t>Roches</a:t>
            </a:r>
            <a:r>
              <a:rPr lang="en-GB" dirty="0" smtClean="0">
                <a:latin typeface="+mj-lt"/>
              </a:rPr>
              <a:t> Island)</a:t>
            </a:r>
          </a:p>
          <a:p>
            <a:r>
              <a:rPr lang="en-GB" dirty="0" smtClean="0">
                <a:latin typeface="+mj-lt"/>
              </a:rPr>
              <a:t>Credits not granted for QSOs with:</a:t>
            </a:r>
          </a:p>
          <a:p>
            <a:pPr>
              <a:buNone/>
            </a:pPr>
            <a:r>
              <a:rPr lang="en-GB" dirty="0" smtClean="0">
                <a:latin typeface="+mj-lt"/>
              </a:rPr>
              <a:t>	K1IMP/KC4 (Navassa Island)</a:t>
            </a:r>
          </a:p>
          <a:p>
            <a:pPr>
              <a:buNone/>
            </a:pPr>
            <a:r>
              <a:rPr lang="en-GB" dirty="0" smtClean="0">
                <a:latin typeface="+mj-lt"/>
              </a:rPr>
              <a:t>	VU2WNV (Laccadive Islands)</a:t>
            </a:r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dirty="0" smtClean="0"/>
              <a:t>St. Brandon (VQ8CBB), 22 – 30 Aug.  1967</a:t>
            </a:r>
            <a:br>
              <a:rPr lang="en-GB" sz="2800" dirty="0" smtClean="0"/>
            </a:br>
            <a:r>
              <a:rPr lang="en-GB" sz="2800" dirty="0" err="1" smtClean="0"/>
              <a:t>Rodoriguez</a:t>
            </a:r>
            <a:r>
              <a:rPr lang="en-GB" sz="2800" dirty="0" smtClean="0"/>
              <a:t> (VQ8CBR), 9 – 14 September 1967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5" name="Content Placeholder 4" descr="27-St Brandon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524001"/>
            <a:ext cx="80772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Miller’s activity whilst in the US Army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Content Placeholder 4" descr="HL9KH 201 20sit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371600"/>
            <a:ext cx="8229599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err="1" smtClean="0"/>
              <a:t>Cocos</a:t>
            </a:r>
            <a:r>
              <a:rPr lang="en-GB" dirty="0" smtClean="0"/>
              <a:t> Islands (VK2ADY/9) </a:t>
            </a:r>
            <a:br>
              <a:rPr lang="en-GB" dirty="0" smtClean="0"/>
            </a:br>
            <a:r>
              <a:rPr lang="en-GB" dirty="0" smtClean="0"/>
              <a:t>14 – 31 Oct. 1967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7" name="Content Placeholder 6" descr="Cocos-Keeling-map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1" y="1371600"/>
            <a:ext cx="54102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Malagasy Republic (5R8BA)</a:t>
            </a:r>
            <a:br>
              <a:rPr lang="en-GB" dirty="0" smtClean="0"/>
            </a:br>
            <a:r>
              <a:rPr lang="en-GB" dirty="0" smtClean="0"/>
              <a:t>25 – 26 November 1967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Now Madagascar</a:t>
            </a:r>
          </a:p>
          <a:p>
            <a:r>
              <a:rPr lang="en-GB" dirty="0" smtClean="0"/>
              <a:t>Area 226,660 square miles</a:t>
            </a:r>
          </a:p>
          <a:p>
            <a:r>
              <a:rPr lang="en-GB" dirty="0" smtClean="0"/>
              <a:t>Population – estimated 5,590,000 in 1961</a:t>
            </a:r>
          </a:p>
          <a:p>
            <a:r>
              <a:rPr lang="en-GB" dirty="0" smtClean="0"/>
              <a:t>1967 CQ WW CW Contest</a:t>
            </a:r>
          </a:p>
          <a:p>
            <a:r>
              <a:rPr lang="en-GB" dirty="0" smtClean="0"/>
              <a:t>All Band Single Operator: </a:t>
            </a:r>
            <a:r>
              <a:rPr lang="en-GB" u="sng" dirty="0" smtClean="0"/>
              <a:t>Not Placed</a:t>
            </a:r>
          </a:p>
          <a:p>
            <a:r>
              <a:rPr lang="en-GB" dirty="0" smtClean="0"/>
              <a:t>“Scored” 2,614,877 points – would have won!</a:t>
            </a:r>
          </a:p>
          <a:p>
            <a:r>
              <a:rPr lang="en-GB" dirty="0" smtClean="0"/>
              <a:t>Log submitted too late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dirty="0" smtClean="0"/>
              <a:t>Blenheim Reef (VQ8CB/A, W9WNV/Blenheim)</a:t>
            </a:r>
            <a:br>
              <a:rPr lang="en-GB" sz="2800" dirty="0" smtClean="0"/>
            </a:br>
            <a:r>
              <a:rPr lang="en-GB" sz="2800" dirty="0" smtClean="0"/>
              <a:t>8 – 10 December 1967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5" name="Content Placeholder 4" descr="30-Blenheim Reef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47800"/>
            <a:ext cx="82296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Nelson Island (VQ8CB/N)</a:t>
            </a:r>
            <a:br>
              <a:rPr lang="en-GB" dirty="0" smtClean="0"/>
            </a:br>
            <a:r>
              <a:rPr lang="en-GB" dirty="0" smtClean="0"/>
              <a:t>16 – 17 December 1967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5" name="Content Placeholder 4" descr="29-Nelson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47800"/>
            <a:ext cx="8229600" cy="5181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dirty="0" smtClean="0"/>
              <a:t>Geyser Reef (VQ8CB/G, W9WNV/Geyser Reef)</a:t>
            </a:r>
            <a:br>
              <a:rPr lang="en-GB" sz="2800" dirty="0" smtClean="0"/>
            </a:br>
            <a:r>
              <a:rPr lang="en-GB" sz="2800" dirty="0" smtClean="0"/>
              <a:t>30 – 31 December 1967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5" name="Content Placeholder 4" descr="31-Geyser Reef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47801"/>
            <a:ext cx="82296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Miller v ARRL: Part 2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>
                <a:latin typeface="+mj-lt"/>
              </a:rPr>
              <a:t>19 February 1968: Miller sues John </a:t>
            </a:r>
            <a:r>
              <a:rPr lang="en-GB" dirty="0" err="1" smtClean="0">
                <a:latin typeface="+mj-lt"/>
              </a:rPr>
              <a:t>Huntoon</a:t>
            </a:r>
            <a:r>
              <a:rPr lang="en-GB" dirty="0" smtClean="0">
                <a:latin typeface="+mj-lt"/>
              </a:rPr>
              <a:t> &amp; the ARRL for over $550,000 for defamation (libel with malice) relating to the document the ARRL published on 20 February 1967.</a:t>
            </a:r>
          </a:p>
          <a:p>
            <a:r>
              <a:rPr lang="en-GB" dirty="0" smtClean="0">
                <a:latin typeface="+mj-lt"/>
              </a:rPr>
              <a:t>11 June 1968: Miller started his deposition. It took 3 days.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GB" dirty="0" smtClean="0">
                <a:latin typeface="+mj-lt"/>
              </a:rPr>
              <a:t>He admitted to not visiting the St. Peter &amp; St. Paul Rocks.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GB" dirty="0" smtClean="0">
                <a:latin typeface="+mj-lt"/>
              </a:rPr>
              <a:t>Miller couldn’t remember details of his visits to </a:t>
            </a:r>
            <a:r>
              <a:rPr lang="en-GB" dirty="0" err="1" smtClean="0">
                <a:latin typeface="+mj-lt"/>
              </a:rPr>
              <a:t>Chagos</a:t>
            </a:r>
            <a:r>
              <a:rPr lang="en-GB" dirty="0" smtClean="0">
                <a:latin typeface="+mj-lt"/>
              </a:rPr>
              <a:t>, Laccadive Islands, Blenheim Reef &amp; Heard Island.</a:t>
            </a:r>
          </a:p>
          <a:p>
            <a:r>
              <a:rPr lang="en-GB" dirty="0" smtClean="0">
                <a:latin typeface="+mj-lt"/>
              </a:rPr>
              <a:t>14 June 1968: </a:t>
            </a:r>
            <a:r>
              <a:rPr lang="en-GB" dirty="0" err="1" smtClean="0">
                <a:latin typeface="+mj-lt"/>
              </a:rPr>
              <a:t>Huntoon</a:t>
            </a:r>
            <a:r>
              <a:rPr lang="en-GB" dirty="0" smtClean="0">
                <a:latin typeface="+mj-lt"/>
              </a:rPr>
              <a:t> made his deposition.</a:t>
            </a:r>
          </a:p>
          <a:p>
            <a:r>
              <a:rPr lang="en-GB" dirty="0" smtClean="0">
                <a:latin typeface="+mj-lt"/>
              </a:rPr>
              <a:t>15 June 1968:Miller signed an agreement to withdraw his lawsuit. No money changed hands between Miller, </a:t>
            </a:r>
            <a:r>
              <a:rPr lang="en-GB" dirty="0" err="1" smtClean="0">
                <a:latin typeface="+mj-lt"/>
              </a:rPr>
              <a:t>Huntoon</a:t>
            </a:r>
            <a:r>
              <a:rPr lang="en-GB" dirty="0" smtClean="0">
                <a:latin typeface="+mj-lt"/>
              </a:rPr>
              <a:t> &amp; the ARRL.</a:t>
            </a:r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Don Miller QLS Cards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5" name="Content Placeholder 4" descr="Don_Miller_W9WNV_QSLs_ful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914400"/>
            <a:ext cx="42672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Don Miller</a:t>
            </a:r>
            <a:r>
              <a:rPr lang="en-GB" smtClean="0"/>
              <a:t>: Author!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5" name="Content Placeholder 4" descr="Don Miller DX Handboo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447800"/>
            <a:ext cx="6629400" cy="47244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Miller’s Later Life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58</a:t>
            </a:fld>
            <a:endParaRPr lang="en-GB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2642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981200"/>
                <a:gridCol w="990600"/>
                <a:gridCol w="35814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Date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Location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Callsign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Notes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 Sep. 1974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Holiday Inn, Seattle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Application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for 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life membership of the ARRL rejected although all other 236 applications were accepted. Allowed to keep his rights &amp; privileges as a member.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1980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Indio, California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Miller convicted of conspiracy to kill his estranged wife Susan Claire Miller. Sentenced to 25 years imprisonment.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2002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Miller granted parole.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2002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AE6IY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Miller relicensed.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2002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Hamvention, Dayton, Ohio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Miller appeared at 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one of the DX forums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&amp; made 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an apology for what had happened in the 1960s.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Hamvention</a:t>
            </a:r>
            <a:r>
              <a:rPr lang="en-GB" dirty="0" smtClean="0"/>
              <a:t>, Dayton Ohio 2015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5" name="Content Placeholder 4" descr="Don Miller 2015 Dayton Hamvention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5438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Miller’s activity whilst in the US Army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6</a:t>
            </a:fld>
            <a:endParaRPr lang="en-GB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371600"/>
                <a:gridCol w="1752600"/>
                <a:gridCol w="30480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Date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Location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Call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Notes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1962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Osan, South Korea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HL9KQ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Military Auxiliary Radio Service (MARS) 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station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1962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South Korea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HL9KH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1962 CQ WW CW Contest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Arial"/>
                          <a:ea typeface="Calibri"/>
                          <a:cs typeface="Times New Roman"/>
                        </a:rPr>
                        <a:t>All Band Single Operator: 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Winner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Arial"/>
                          <a:ea typeface="Calibri"/>
                          <a:cs typeface="Times New Roman"/>
                        </a:rPr>
                        <a:t>Scored 1,142,748 points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100" baseline="30000" dirty="0">
                          <a:latin typeface="Arial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GB" sz="1100" dirty="0">
                          <a:latin typeface="Arial"/>
                          <a:ea typeface="Calibri"/>
                          <a:cs typeface="Times New Roman"/>
                        </a:rPr>
                        <a:t> Place: 4X4KK: 1,002,042 points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25 Feb.1963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Rota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Island, Mariana Islands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KG6R/W9WNV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1963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South Korea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HL9KH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Arial"/>
                          <a:ea typeface="Calibri"/>
                          <a:cs typeface="Times New Roman"/>
                        </a:rPr>
                        <a:t>1963 CQ WW Phone Contest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Arial"/>
                          <a:ea typeface="Calibri"/>
                          <a:cs typeface="Times New Roman"/>
                        </a:rPr>
                        <a:t>Single Band (14Mhz) Single Operator: Winner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Arial"/>
                          <a:ea typeface="Calibri"/>
                          <a:cs typeface="Times New Roman"/>
                        </a:rPr>
                        <a:t>Scored 318,060 points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100" baseline="30000">
                          <a:latin typeface="Arial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GB" sz="1100">
                          <a:latin typeface="Arial"/>
                          <a:ea typeface="Calibri"/>
                          <a:cs typeface="Times New Roman"/>
                        </a:rPr>
                        <a:t> Place: VP7NS: 308,175 points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4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 May – 2 June 1963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Parece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Vela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 smtClean="0">
                          <a:latin typeface="+mj-lt"/>
                        </a:rPr>
                        <a:t>(</a:t>
                      </a:r>
                      <a:r>
                        <a:rPr lang="en-GB" sz="1100" b="0" dirty="0" err="1" smtClean="0">
                          <a:latin typeface="+mj-lt"/>
                        </a:rPr>
                        <a:t>Okinotorishima</a:t>
                      </a:r>
                      <a:r>
                        <a:rPr lang="en-GB" sz="1100" b="0" dirty="0" smtClean="0">
                          <a:latin typeface="+mj-lt"/>
                        </a:rPr>
                        <a:t>)</a:t>
                      </a:r>
                      <a:endParaRPr lang="en-GB" sz="11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KG61D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2,379 QSOs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 Aug. – 6 Oct. 1963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Cambodia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W9WNV/XU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7,000 QSOs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19-28 Oct. 1963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Vietnam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W9WNV/3W8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War zone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Nov,1963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Laos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XW8BF</a:t>
                      </a: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War zone 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How to prove you really are where </a:t>
            </a:r>
            <a:r>
              <a:rPr lang="en-GB" smtClean="0"/>
              <a:t>you say you are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5" name="Content Placeholder 4" descr="Howland Island Radio Amateurs Visit 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80772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And the supporting documentation!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Passports &amp; visas with entry &amp; exit stamps</a:t>
            </a:r>
          </a:p>
          <a:p>
            <a:r>
              <a:rPr lang="en-GB" dirty="0" smtClean="0">
                <a:latin typeface="+mj-lt"/>
              </a:rPr>
              <a:t>Documentation approving visits to some locations</a:t>
            </a:r>
          </a:p>
          <a:p>
            <a:r>
              <a:rPr lang="en-GB" dirty="0" smtClean="0">
                <a:latin typeface="+mj-lt"/>
              </a:rPr>
              <a:t>Documentation relating to </a:t>
            </a:r>
            <a:r>
              <a:rPr lang="en-GB" dirty="0" err="1" smtClean="0">
                <a:latin typeface="+mj-lt"/>
              </a:rPr>
              <a:t>callsigns</a:t>
            </a:r>
            <a:r>
              <a:rPr lang="en-GB" dirty="0" smtClean="0">
                <a:latin typeface="+mj-lt"/>
              </a:rPr>
              <a:t> to be used</a:t>
            </a:r>
          </a:p>
          <a:p>
            <a:r>
              <a:rPr lang="en-GB" dirty="0" smtClean="0">
                <a:latin typeface="+mj-lt"/>
              </a:rPr>
              <a:t>Airline &amp;/or boat tickets</a:t>
            </a:r>
          </a:p>
          <a:p>
            <a:r>
              <a:rPr lang="en-GB" dirty="0" smtClean="0">
                <a:latin typeface="+mj-lt"/>
              </a:rPr>
              <a:t>Ship’s log</a:t>
            </a:r>
          </a:p>
          <a:p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So what where Don Miller’s </a:t>
            </a:r>
            <a:r>
              <a:rPr lang="en-GB" dirty="0" err="1" smtClean="0"/>
              <a:t>Dxpedition</a:t>
            </a:r>
            <a:r>
              <a:rPr lang="en-GB" dirty="0" smtClean="0"/>
              <a:t> “crimes”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Not being where he said he was</a:t>
            </a:r>
          </a:p>
          <a:p>
            <a:r>
              <a:rPr lang="en-GB" dirty="0" smtClean="0">
                <a:latin typeface="+mj-lt"/>
              </a:rPr>
              <a:t>Ignoring people who were at the top of the DXCC Honour Rolls but working people who had made contributions to the WRPSA of $25 or more</a:t>
            </a:r>
          </a:p>
          <a:p>
            <a:r>
              <a:rPr lang="en-GB" dirty="0" smtClean="0">
                <a:latin typeface="+mj-lt"/>
              </a:rPr>
              <a:t>Cutting corners</a:t>
            </a:r>
          </a:p>
          <a:p>
            <a:r>
              <a:rPr lang="en-GB" dirty="0" smtClean="0">
                <a:latin typeface="+mj-lt"/>
              </a:rPr>
              <a:t>Lack of documentation</a:t>
            </a:r>
          </a:p>
          <a:p>
            <a:r>
              <a:rPr lang="en-GB" dirty="0" smtClean="0">
                <a:latin typeface="+mj-lt"/>
              </a:rPr>
              <a:t>Lack of proof that he was where he said</a:t>
            </a:r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Is Don Miller a </a:t>
            </a:r>
            <a:r>
              <a:rPr lang="en-GB" b="1" smtClean="0"/>
              <a:t>DXpedition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Hero or Villain?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63</a:t>
            </a:fld>
            <a:endParaRPr lang="en-GB"/>
          </a:p>
        </p:txBody>
      </p:sp>
      <p:pic>
        <p:nvPicPr>
          <p:cNvPr id="1026" name="Picture 2" descr="C:\Users\Brenda\AppData\Local\Microsoft\Windows\INetCache\IE\NBZ29GT2\Questionmark[1]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447800"/>
            <a:ext cx="36576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800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Rota</a:t>
            </a:r>
            <a:r>
              <a:rPr lang="en-GB" sz="28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Island, Mariana </a:t>
            </a:r>
            <a:r>
              <a:rPr lang="en-GB" sz="2800" dirty="0" smtClean="0">
                <a:solidFill>
                  <a:srgbClr val="000000"/>
                </a:solidFill>
                <a:ea typeface="Times New Roman"/>
                <a:cs typeface="Times New Roman"/>
              </a:rPr>
              <a:t>Islands (KG6R/W9WNV)</a:t>
            </a:r>
            <a:r>
              <a:rPr lang="en-GB" sz="28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en-GB" sz="28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en-GB" sz="28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16 – 25 February 1963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5" name="Content Placeholder 4" descr="01-Rota Island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371600"/>
            <a:ext cx="82296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3200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Parece</a:t>
            </a:r>
            <a:r>
              <a:rPr lang="en-GB" sz="3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Vela/</a:t>
            </a:r>
            <a:r>
              <a:rPr lang="en-GB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Okinotorishima</a:t>
            </a:r>
            <a:r>
              <a:rPr lang="en-GB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GB" sz="3200" dirty="0" smtClean="0">
                <a:solidFill>
                  <a:srgbClr val="000000"/>
                </a:solidFill>
                <a:ea typeface="Times New Roman"/>
                <a:cs typeface="Times New Roman"/>
              </a:rPr>
              <a:t>KG61D</a:t>
            </a:r>
            <a:r>
              <a:rPr lang="en-GB" sz="3200" dirty="0" smtClean="0">
                <a:latin typeface="Calibri"/>
                <a:ea typeface="Calibri"/>
                <a:cs typeface="Times New Roman"/>
              </a:rPr>
              <a:t>)</a:t>
            </a:r>
            <a:r>
              <a:rPr lang="en-GB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31 May – 2 June 1963</a:t>
            </a:r>
            <a:endParaRPr lang="en-GB" sz="32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Content Placeholder 4" descr="02-Parece Vela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47800"/>
            <a:ext cx="82296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Late 1963 – Mid 1965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DAC3-8EAB-45AE-9979-825C03EAC4C8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Left the military.</a:t>
            </a:r>
          </a:p>
          <a:p>
            <a:r>
              <a:rPr lang="en-GB" dirty="0" smtClean="0">
                <a:latin typeface="+mj-lt"/>
              </a:rPr>
              <a:t>Linked with World Radio </a:t>
            </a:r>
            <a:r>
              <a:rPr lang="en-GB" dirty="0" err="1" smtClean="0">
                <a:latin typeface="+mj-lt"/>
              </a:rPr>
              <a:t>Propogation</a:t>
            </a:r>
            <a:r>
              <a:rPr lang="en-GB" dirty="0" smtClean="0">
                <a:latin typeface="+mj-lt"/>
              </a:rPr>
              <a:t> Study Association (Facilitator: “</a:t>
            </a:r>
            <a:r>
              <a:rPr lang="en-GB" dirty="0" err="1" smtClean="0">
                <a:latin typeface="+mj-lt"/>
              </a:rPr>
              <a:t>Ack</a:t>
            </a:r>
            <a:r>
              <a:rPr lang="en-GB" dirty="0" smtClean="0">
                <a:latin typeface="+mj-lt"/>
              </a:rPr>
              <a:t>” Ackerson (W4ECJ), Birmingham, Alabama).</a:t>
            </a:r>
          </a:p>
          <a:p>
            <a:r>
              <a:rPr lang="en-GB" dirty="0" smtClean="0">
                <a:latin typeface="+mj-lt"/>
              </a:rPr>
              <a:t>Planning for future </a:t>
            </a:r>
            <a:r>
              <a:rPr lang="en-GB" dirty="0" err="1" smtClean="0">
                <a:latin typeface="+mj-lt"/>
              </a:rPr>
              <a:t>DXpeditions</a:t>
            </a:r>
            <a:r>
              <a:rPr lang="en-GB" dirty="0" smtClean="0">
                <a:latin typeface="+mj-lt"/>
              </a:rPr>
              <a:t>.</a:t>
            </a:r>
          </a:p>
          <a:p>
            <a:r>
              <a:rPr lang="en-GB" dirty="0" smtClean="0">
                <a:latin typeface="+mj-lt"/>
              </a:rPr>
              <a:t>Equipment to be used: Collins S Line (32S-3, 75S-3B, 203BA, 14AVQ, DP.</a:t>
            </a:r>
          </a:p>
          <a:p>
            <a:r>
              <a:rPr lang="en-GB" dirty="0" smtClean="0">
                <a:latin typeface="+mj-lt"/>
              </a:rPr>
              <a:t>21 July 1965: Departed from New York with Chuck Swain (K7LMU).</a:t>
            </a:r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3034</TotalTime>
  <Words>1424</Words>
  <Application>Microsoft Office PowerPoint</Application>
  <PresentationFormat>On-screen Show (4:3)</PresentationFormat>
  <Paragraphs>299</Paragraphs>
  <Slides>63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Equity</vt:lpstr>
      <vt:lpstr>The Don Miller Story DXpedition Hero or Villain?</vt:lpstr>
      <vt:lpstr>Presentation Overview</vt:lpstr>
      <vt:lpstr>Miller’s Early Life</vt:lpstr>
      <vt:lpstr>So what was DXpeditioning like in the mid-1960s?</vt:lpstr>
      <vt:lpstr>Miller’s activity whilst in the US Army</vt:lpstr>
      <vt:lpstr>Miller’s activity whilst in the US Army</vt:lpstr>
      <vt:lpstr>Rota Island, Mariana Islands (KG6R/W9WNV) 16 – 25 February 1963</vt:lpstr>
      <vt:lpstr>Parece Vela/Okinotorishima (KG61D) 31 May – 2 June 1963</vt:lpstr>
      <vt:lpstr>Late 1963 – Mid 1965</vt:lpstr>
      <vt:lpstr>Don Miller with Gus Browning (W4BPD)</vt:lpstr>
      <vt:lpstr>Western Samoa (5W1AD) 2 – 8 August 1965</vt:lpstr>
      <vt:lpstr>New Hebrides (YJ8WW) 14 August 1965</vt:lpstr>
      <vt:lpstr>New Caledonia (FK8AU) 21 August 1965</vt:lpstr>
      <vt:lpstr>August – 10 October 1965</vt:lpstr>
      <vt:lpstr>Spratly Islands (1S9WNV) 16 – 19 October 1965</vt:lpstr>
      <vt:lpstr>Ebon Atoll (K7LMU/HC8E) 27 – 30 October 1965</vt:lpstr>
      <vt:lpstr>Cormoran Reef (K7LMU/TI9C) 2 – 16 November 1965</vt:lpstr>
      <vt:lpstr>Tokelaus (W9WNV/ZM7) 15 – 16 November 1965</vt:lpstr>
      <vt:lpstr>Fiji (VR2EW) 27 – 28 November 1965</vt:lpstr>
      <vt:lpstr>Tonga (VR5AB) 15 – 21 December 1965</vt:lpstr>
      <vt:lpstr>Niue (ZK2AF) 1 – 5 January 1966</vt:lpstr>
      <vt:lpstr>Wallis Island (FW8ZZ) 10 – 26 January 1966</vt:lpstr>
      <vt:lpstr>12 February – 30 March 1966</vt:lpstr>
      <vt:lpstr>Minerva Reef (1M4A) 16 – 18 April 1966</vt:lpstr>
      <vt:lpstr>Maria Theresa Reef (W9WNV/FO8M) 26 April 1966</vt:lpstr>
      <vt:lpstr>Maria Theresa Reef (W9WNV/FO8M) 26 April 1966     1881 Map</vt:lpstr>
      <vt:lpstr>Maria Theresa Reef (W9WNV/FO8M) 26 April 1966      1904 German Map</vt:lpstr>
      <vt:lpstr>Maria Theresa Reef (W9WNV/FO8M) 26 April 1966      1921 Map</vt:lpstr>
      <vt:lpstr>Maria Theresa Reef (W9WNV/FO8M) QSL Card</vt:lpstr>
      <vt:lpstr>How to find an island, lose it &amp; find it again! In this case Bouvet Island</vt:lpstr>
      <vt:lpstr>Suwarrow Atoll (W9WNV/ZK1S) 7 – 9 May 1966</vt:lpstr>
      <vt:lpstr>Suwarrow Atoll (W9WNV/ZK1S) 7 – 9 May 1966</vt:lpstr>
      <vt:lpstr>Heard Island (VK2ADY/VK0) 9 – 12 July 1966</vt:lpstr>
      <vt:lpstr>St. Peter &amp; St. Paul Rocks (PY0XA) 21 – 22 August 1966</vt:lpstr>
      <vt:lpstr>St. Peter &amp; St. Paul Rocks (PY0XA) 21 – 22 August 1966</vt:lpstr>
      <vt:lpstr>Navassa Island (K1IMP/KC4) 31 August – 2 September 1966</vt:lpstr>
      <vt:lpstr>Serrana Bank (W9WNV/HK0), 5 – 6 September 1966 Bajo Nuevo Bank (W9WNV/HK0), 8 – 9 September 1966</vt:lpstr>
      <vt:lpstr>Bajo Nuevo Bank (W9WNV/HK0) 8 – 9 September 1966</vt:lpstr>
      <vt:lpstr>Desroches Island (VQ9AA/D), 17 – 27 October 1966 Farquahar (VQ9AA/F), 4 November 1966</vt:lpstr>
      <vt:lpstr>Comoros Island (FH8GF) 8 – 10 November 1966</vt:lpstr>
      <vt:lpstr>Aldabra (VQ9AA/A) 14 – 17 November 1966</vt:lpstr>
      <vt:lpstr>Glorieuses (FR7ZP), 20 November 1966 Geyser Reef (1G5A), 23 – 25 November 1966</vt:lpstr>
      <vt:lpstr>Chagos Island (VQ9AA/C), 19 – 22 January 1967 Blenheim Reef (1B9WNV), 23 January 1967</vt:lpstr>
      <vt:lpstr>Laccadive Islands (VU2WNV) 27 – 28 January 1967</vt:lpstr>
      <vt:lpstr>Miller v ARRL: Part 1</vt:lpstr>
      <vt:lpstr>Miller v ARRL: Part 1</vt:lpstr>
      <vt:lpstr>Miller v ARRL: Part 1</vt:lpstr>
      <vt:lpstr>Miller v ARRL: Part 1</vt:lpstr>
      <vt:lpstr>St. Brandon (VQ8CBB), 22 – 30 Aug.  1967 Rodoriguez (VQ8CBR), 9 – 14 September 1967</vt:lpstr>
      <vt:lpstr>Cocos Islands (VK2ADY/9)  14 – 31 Oct. 1967</vt:lpstr>
      <vt:lpstr>Malagasy Republic (5R8BA) 25 – 26 November 1967</vt:lpstr>
      <vt:lpstr>Blenheim Reef (VQ8CB/A, W9WNV/Blenheim) 8 – 10 December 1967</vt:lpstr>
      <vt:lpstr>Nelson Island (VQ8CB/N) 16 – 17 December 1967</vt:lpstr>
      <vt:lpstr>Geyser Reef (VQ8CB/G, W9WNV/Geyser Reef) 30 – 31 December 1967</vt:lpstr>
      <vt:lpstr>Miller v ARRL: Part 2</vt:lpstr>
      <vt:lpstr>Don Miller QLS Cards </vt:lpstr>
      <vt:lpstr>Don Miller: Author!</vt:lpstr>
      <vt:lpstr>Miller’s Later Life</vt:lpstr>
      <vt:lpstr>Hamvention, Dayton Ohio 2015</vt:lpstr>
      <vt:lpstr>How to prove you really are where you say you are</vt:lpstr>
      <vt:lpstr>And the supporting documentation!</vt:lpstr>
      <vt:lpstr>So what where Don Miller’s Dxpedition “crimes”</vt:lpstr>
      <vt:lpstr>Is Don Miller a DXpedition Hero or Villain?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Amateur Radio in  East Yorkshire</dc:title>
  <dc:creator>Brenda</dc:creator>
  <cp:lastModifiedBy>Brenda</cp:lastModifiedBy>
  <cp:revision>299</cp:revision>
  <dcterms:created xsi:type="dcterms:W3CDTF">2016-08-13T23:20:21Z</dcterms:created>
  <dcterms:modified xsi:type="dcterms:W3CDTF">2017-09-28T16:21:46Z</dcterms:modified>
</cp:coreProperties>
</file>