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58"/>
  </p:notesMasterIdLst>
  <p:handoutMasterIdLst>
    <p:handoutMasterId r:id="rId59"/>
  </p:handoutMasterIdLst>
  <p:sldIdLst>
    <p:sldId id="256" r:id="rId2"/>
    <p:sldId id="257" r:id="rId3"/>
    <p:sldId id="258" r:id="rId4"/>
    <p:sldId id="279" r:id="rId5"/>
    <p:sldId id="280" r:id="rId6"/>
    <p:sldId id="282" r:id="rId7"/>
    <p:sldId id="281" r:id="rId8"/>
    <p:sldId id="284" r:id="rId9"/>
    <p:sldId id="285" r:id="rId10"/>
    <p:sldId id="286" r:id="rId11"/>
    <p:sldId id="287" r:id="rId12"/>
    <p:sldId id="290" r:id="rId13"/>
    <p:sldId id="334" r:id="rId14"/>
    <p:sldId id="259" r:id="rId15"/>
    <p:sldId id="269" r:id="rId16"/>
    <p:sldId id="270" r:id="rId17"/>
    <p:sldId id="342" r:id="rId18"/>
    <p:sldId id="339" r:id="rId19"/>
    <p:sldId id="338" r:id="rId20"/>
    <p:sldId id="346" r:id="rId21"/>
    <p:sldId id="347" r:id="rId22"/>
    <p:sldId id="303" r:id="rId23"/>
    <p:sldId id="349" r:id="rId24"/>
    <p:sldId id="293" r:id="rId25"/>
    <p:sldId id="348" r:id="rId26"/>
    <p:sldId id="350" r:id="rId27"/>
    <p:sldId id="277" r:id="rId28"/>
    <p:sldId id="352" r:id="rId29"/>
    <p:sldId id="295" r:id="rId30"/>
    <p:sldId id="330" r:id="rId31"/>
    <p:sldId id="310" r:id="rId32"/>
    <p:sldId id="309" r:id="rId33"/>
    <p:sldId id="294" r:id="rId34"/>
    <p:sldId id="331" r:id="rId35"/>
    <p:sldId id="332" r:id="rId36"/>
    <p:sldId id="297" r:id="rId37"/>
    <p:sldId id="298" r:id="rId38"/>
    <p:sldId id="333" r:id="rId39"/>
    <p:sldId id="299" r:id="rId40"/>
    <p:sldId id="301" r:id="rId41"/>
    <p:sldId id="322" r:id="rId42"/>
    <p:sldId id="323" r:id="rId43"/>
    <p:sldId id="324" r:id="rId44"/>
    <p:sldId id="325" r:id="rId45"/>
    <p:sldId id="326" r:id="rId46"/>
    <p:sldId id="327" r:id="rId47"/>
    <p:sldId id="328" r:id="rId48"/>
    <p:sldId id="262" r:id="rId49"/>
    <p:sldId id="317" r:id="rId50"/>
    <p:sldId id="318" r:id="rId51"/>
    <p:sldId id="321" r:id="rId52"/>
    <p:sldId id="271" r:id="rId53"/>
    <p:sldId id="320" r:id="rId54"/>
    <p:sldId id="340" r:id="rId55"/>
    <p:sldId id="329" r:id="rId56"/>
    <p:sldId id="268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80" autoAdjust="0"/>
  </p:normalViewPr>
  <p:slideViewPr>
    <p:cSldViewPr>
      <p:cViewPr varScale="1">
        <p:scale>
          <a:sx n="63" d="100"/>
          <a:sy n="63" d="100"/>
        </p:scale>
        <p:origin x="-135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52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58097-75FD-431D-803E-6D88728995CF}" type="datetimeFigureOut">
              <a:rPr lang="en-GB" smtClean="0"/>
              <a:pPr/>
              <a:t>27/04/2017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8B120-71BF-4305-8B32-13CE4070615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699BE-9112-4E74-8433-BBEF8D807E97}" type="datetimeFigureOut">
              <a:rPr lang="en-GB" smtClean="0"/>
              <a:pPr/>
              <a:t>27/04/2017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5BC69A-EDF8-49D0-9200-781B8EEC8994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5BC69A-EDF8-49D0-9200-781B8EEC8994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8486-02B6-4414-A4BB-443F9BA12A68}" type="datetime1">
              <a:rPr lang="en-GB" smtClean="0"/>
              <a:pPr/>
              <a:t>27/04/2017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94ADAC3-8EAB-45AE-9979-825C03EAC4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2F413-8307-482B-B4E5-98FDD98D94F6}" type="datetime1">
              <a:rPr lang="en-GB" smtClean="0"/>
              <a:pPr/>
              <a:t>27/04/2017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F57CE-9A97-41A8-85F7-EF0AE6AC31B3}" type="datetime1">
              <a:rPr lang="en-GB" smtClean="0"/>
              <a:pPr/>
              <a:t>27/04/2017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FD045-B773-4006-8A6C-1D562EC91327}" type="datetime1">
              <a:rPr lang="en-GB" smtClean="0"/>
              <a:pPr/>
              <a:t>27/04/2017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7B47C-97ED-4727-AFB0-FD7EC195C273}" type="datetime1">
              <a:rPr lang="en-GB" smtClean="0"/>
              <a:pPr/>
              <a:t>27/04/2017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94ADAC3-8EAB-45AE-9979-825C03EAC4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D3C7D-3704-433D-86BC-595B84B1449C}" type="datetime1">
              <a:rPr lang="en-GB" smtClean="0"/>
              <a:pPr/>
              <a:t>27/04/2017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FE6E42-AC3B-474B-9067-39B581850793}" type="datetime1">
              <a:rPr lang="en-GB" smtClean="0"/>
              <a:pPr/>
              <a:t>27/04/2017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5C8A-413C-4A2A-B263-53A0111FAE76}" type="datetime1">
              <a:rPr lang="en-GB" smtClean="0"/>
              <a:pPr/>
              <a:t>27/04/2017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EA041-2404-4AD4-9772-5066FF16BCC9}" type="datetime1">
              <a:rPr lang="en-GB" smtClean="0"/>
              <a:pPr/>
              <a:t>27/04/2017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BBDA9D-AB13-4F01-AFC4-A7CD9519B213}" type="datetime1">
              <a:rPr lang="en-GB" smtClean="0"/>
              <a:pPr/>
              <a:t>27/04/2017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BA872-16CB-47DC-95B9-C55DBEE7C4E3}" type="datetime1">
              <a:rPr lang="en-GB" smtClean="0"/>
              <a:pPr/>
              <a:t>27/04/2017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94ADAC3-8EAB-45AE-9979-825C03EAC4C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3BF7B0A-3257-4EEC-875D-E01A2AC318C8}" type="datetime1">
              <a:rPr lang="en-GB" smtClean="0"/>
              <a:pPr/>
              <a:t>27/04/2017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94ADAC3-8EAB-45AE-9979-825C03EAC4C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endParaRPr lang="en-GB" dirty="0" smtClean="0"/>
          </a:p>
          <a:p>
            <a:r>
              <a:rPr lang="en-GB" dirty="0" smtClean="0"/>
              <a:t>Hull &amp; District Amateur Radio Society</a:t>
            </a:r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Tony Cobb            	27 April 2017</a:t>
            </a:r>
          </a:p>
          <a:p>
            <a:pPr algn="l"/>
            <a:r>
              <a:rPr lang="en-GB" dirty="0" smtClean="0"/>
              <a:t>                                  G0WJK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mtClean="0"/>
              <a:t>History of Amateur Radio in </a:t>
            </a:r>
            <a:br>
              <a:rPr lang="en-GB" smtClean="0"/>
            </a:br>
            <a:r>
              <a:rPr lang="en-GB" smtClean="0"/>
              <a:t>East Yorkshire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 smtClean="0"/>
              <a:t>National Radio Centre: Office</a:t>
            </a:r>
            <a:endParaRPr lang="en-GB" sz="3200" b="1" dirty="0"/>
          </a:p>
        </p:txBody>
      </p:sp>
      <p:pic>
        <p:nvPicPr>
          <p:cNvPr id="4" name="Content Placeholder 3" descr="IMG_02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447800"/>
            <a:ext cx="7655618" cy="51816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 smtClean="0"/>
              <a:t>National Radio Centre: Office</a:t>
            </a:r>
            <a:endParaRPr lang="en-GB" sz="3200" b="1" dirty="0"/>
          </a:p>
        </p:txBody>
      </p:sp>
      <p:pic>
        <p:nvPicPr>
          <p:cNvPr id="4" name="Content Placeholder 3" descr="IMG_020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133600" y="1143000"/>
            <a:ext cx="5257800" cy="5715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 smtClean="0"/>
              <a:t>Issues With Collecting Information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Historical RSGB admin. documents not available</a:t>
            </a:r>
          </a:p>
          <a:p>
            <a:r>
              <a:rPr lang="en-GB" dirty="0" smtClean="0"/>
              <a:t>Historical HADARS admin. documents not available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 smtClean="0"/>
              <a:t>Early T&amp;R Bulletins</a:t>
            </a:r>
            <a:endParaRPr lang="en-GB" sz="3200" b="1" dirty="0"/>
          </a:p>
        </p:txBody>
      </p:sp>
      <p:pic>
        <p:nvPicPr>
          <p:cNvPr id="4" name="Content Placeholder 3" descr="IMG_000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457200" y="1371600"/>
            <a:ext cx="3232661" cy="4572000"/>
          </a:xfrm>
        </p:spPr>
      </p:pic>
      <p:pic>
        <p:nvPicPr>
          <p:cNvPr id="5" name="Picture 4" descr="IMG_00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>
            <a:off x="4876800" y="1752600"/>
            <a:ext cx="3200400" cy="46482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 smtClean="0"/>
              <a:t>Clubs &amp; Societies in East Yorkshire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447800"/>
            <a:ext cx="8077200" cy="4572000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Bridlington: 1934 - ????, 1960 - 1963, 1992 - 1994</a:t>
            </a:r>
          </a:p>
          <a:p>
            <a:r>
              <a:rPr lang="en-GB" dirty="0" smtClean="0"/>
              <a:t>Goole: 1976 – Present</a:t>
            </a:r>
          </a:p>
          <a:p>
            <a:r>
              <a:rPr lang="en-GB" dirty="0" smtClean="0"/>
              <a:t>Hornsea: 1977 – Present</a:t>
            </a:r>
          </a:p>
          <a:p>
            <a:r>
              <a:rPr lang="en-GB" dirty="0" smtClean="0"/>
              <a:t>Hull &amp; District: 1921, 1932, 1934, 1939, 1952 – Present</a:t>
            </a:r>
          </a:p>
          <a:p>
            <a:r>
              <a:rPr lang="en-GB" dirty="0" smtClean="0"/>
              <a:t>Hull University: 1977 – 1984</a:t>
            </a:r>
          </a:p>
          <a:p>
            <a:r>
              <a:rPr lang="en-GB" dirty="0" smtClean="0"/>
              <a:t>Humber Fortress DX Club: 2010 – Present</a:t>
            </a:r>
          </a:p>
          <a:p>
            <a:r>
              <a:rPr lang="en-GB" dirty="0" err="1" smtClean="0"/>
              <a:t>Leconfield</a:t>
            </a:r>
            <a:r>
              <a:rPr lang="en-GB" dirty="0" smtClean="0"/>
              <a:t> ASMT RCT: 1982  – 1989</a:t>
            </a:r>
          </a:p>
          <a:p>
            <a:r>
              <a:rPr lang="en-GB" dirty="0" smtClean="0"/>
              <a:t>North Ferriby United/East Yorkshire: 1987 – 2010</a:t>
            </a:r>
          </a:p>
          <a:p>
            <a:r>
              <a:rPr lang="en-GB" dirty="0" err="1" smtClean="0"/>
              <a:t>Raywell</a:t>
            </a:r>
            <a:r>
              <a:rPr lang="en-GB" dirty="0" smtClean="0"/>
              <a:t> Park Scouts :  1998 – 2003</a:t>
            </a:r>
          </a:p>
          <a:p>
            <a:r>
              <a:rPr lang="en-GB" dirty="0" smtClean="0"/>
              <a:t>East of Greenwich/</a:t>
            </a:r>
            <a:r>
              <a:rPr lang="en-GB" dirty="0" err="1" smtClean="0"/>
              <a:t>Withernsea</a:t>
            </a:r>
            <a:r>
              <a:rPr lang="en-GB" dirty="0" smtClean="0"/>
              <a:t>: ???? – Present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14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 smtClean="0"/>
              <a:t>History of HADARS: Earliest Evidence</a:t>
            </a:r>
            <a:endParaRPr lang="en-GB" sz="3200" b="1" dirty="0"/>
          </a:p>
        </p:txBody>
      </p:sp>
      <p:pic>
        <p:nvPicPr>
          <p:cNvPr id="4" name="Content Placeholder 3" descr="HM PMG Petition P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25338" y="1447800"/>
            <a:ext cx="3150524" cy="4572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 smtClean="0"/>
              <a:t>History of HADARS: Earliest Evidence</a:t>
            </a:r>
            <a:endParaRPr lang="en-GB" sz="3200" b="1" dirty="0"/>
          </a:p>
        </p:txBody>
      </p:sp>
      <p:pic>
        <p:nvPicPr>
          <p:cNvPr id="4" name="Content Placeholder 3" descr="HM PMG Petition P1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04556" y="1447800"/>
            <a:ext cx="3192087" cy="51816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 smtClean="0"/>
              <a:t>History of HADARS: 1931 - 1939</a:t>
            </a:r>
            <a:endParaRPr lang="en-GB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17</a:t>
            </a:fld>
            <a:endParaRPr lang="en-GB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762000" y="1447800"/>
          <a:ext cx="8153400" cy="51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0"/>
                <a:gridCol w="64008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Month/Year </a:t>
                      </a:r>
                      <a:endParaRPr lang="en-GB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Event </a:t>
                      </a:r>
                      <a:endParaRPr lang="en-GB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January 1931 </a:t>
                      </a:r>
                      <a:endParaRPr lang="en-GB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Meetings of RSGB members at members’ </a:t>
                      </a: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homes</a:t>
                      </a:r>
                      <a:endParaRPr lang="en-GB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Hull was in District </a:t>
                      </a: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GB" sz="18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(Yorkshire, Northumberland, Durham)</a:t>
                      </a:r>
                      <a:endParaRPr lang="en-GB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August 1932 </a:t>
                      </a:r>
                      <a:endParaRPr lang="en-GB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New group in </a:t>
                      </a: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Hull</a:t>
                      </a:r>
                      <a:endParaRPr lang="en-GB" sz="1800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Hull moved to District </a:t>
                      </a: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17:</a:t>
                      </a:r>
                      <a:r>
                        <a:rPr lang="en-GB" sz="18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(East Yorkshire, Lincolnshire &amp; Rutland) </a:t>
                      </a:r>
                      <a:endParaRPr lang="en-GB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April 1933 </a:t>
                      </a:r>
                      <a:endParaRPr lang="en-GB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District 17 </a:t>
                      </a:r>
                      <a:r>
                        <a:rPr lang="en-GB" sz="1800" kern="1200" dirty="0" err="1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Conventionette</a:t>
                      </a: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8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held at the Grosvenor Hotel, Carr Lane, Hull</a:t>
                      </a: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. John </a:t>
                      </a:r>
                      <a:r>
                        <a:rPr lang="en-GB" sz="1800" kern="1200" dirty="0" err="1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Clarricoats</a:t>
                      </a:r>
                      <a:r>
                        <a:rPr lang="en-GB" sz="18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, G6CL &amp; RSGB Secretary, travelled from London to </a:t>
                      </a: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attend</a:t>
                      </a:r>
                      <a:endParaRPr lang="en-GB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June 1933 </a:t>
                      </a:r>
                      <a:endParaRPr lang="en-GB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NFD Results: District 17 finished </a:t>
                      </a: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4th</a:t>
                      </a:r>
                      <a:endParaRPr lang="en-GB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January 1934</a:t>
                      </a:r>
                      <a:endParaRPr lang="en-GB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District 18 (East Yorkshire, Part of North Yorkshire) boundaries </a:t>
                      </a: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agreed</a:t>
                      </a:r>
                      <a:endParaRPr lang="en-GB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February 1934 </a:t>
                      </a:r>
                      <a:endParaRPr lang="en-GB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First meeting of Hull Short Wave </a:t>
                      </a: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Society</a:t>
                      </a:r>
                      <a:r>
                        <a:rPr lang="en-GB" sz="1800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-</a:t>
                      </a: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15 attendees </a:t>
                      </a:r>
                      <a:endParaRPr lang="en-GB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June 1934 </a:t>
                      </a:r>
                      <a:endParaRPr lang="en-GB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NFD: District 18 finished </a:t>
                      </a: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2nd</a:t>
                      </a:r>
                      <a:endParaRPr lang="en-GB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History of HADARS: 1931 - 1939</a:t>
            </a:r>
            <a:endParaRPr lang="en-GB" dirty="0"/>
          </a:p>
        </p:txBody>
      </p:sp>
      <p:pic>
        <p:nvPicPr>
          <p:cNvPr id="4" name="Content Placeholder 3" descr="IMG_00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10800000">
            <a:off x="2514600" y="1447800"/>
            <a:ext cx="4419601" cy="54102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History of HADARS: 1931 - 1939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685800" y="1447800"/>
          <a:ext cx="8001000" cy="4191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6172200"/>
              </a:tblGrid>
              <a:tr h="430906">
                <a:tc>
                  <a:txBody>
                    <a:bodyPr/>
                    <a:lstStyle/>
                    <a:p>
                      <a:r>
                        <a:rPr lang="en-GB" dirty="0" smtClean="0"/>
                        <a:t>Month/Year</a:t>
                      </a:r>
                      <a:endParaRPr lang="en-GB" dirty="0"/>
                    </a:p>
                  </a:txBody>
                  <a:tcPr marL="83571" marR="8357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Event</a:t>
                      </a:r>
                      <a:endParaRPr lang="en-GB" dirty="0"/>
                    </a:p>
                  </a:txBody>
                  <a:tcPr marL="83571" marR="83571"/>
                </a:tc>
              </a:tr>
              <a:tr h="430906">
                <a:tc>
                  <a:txBody>
                    <a:bodyPr/>
                    <a:lstStyle/>
                    <a:p>
                      <a:r>
                        <a:rPr lang="en-GB" dirty="0" smtClean="0"/>
                        <a:t>August 1934</a:t>
                      </a:r>
                      <a:endParaRPr lang="en-GB" dirty="0"/>
                    </a:p>
                  </a:txBody>
                  <a:tcPr marL="83571" marR="8357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Hull Short Wave Club flourishing</a:t>
                      </a:r>
                      <a:endParaRPr lang="en-GB" dirty="0"/>
                    </a:p>
                  </a:txBody>
                  <a:tcPr marL="83571" marR="83571"/>
                </a:tc>
              </a:tr>
              <a:tr h="430906">
                <a:tc>
                  <a:txBody>
                    <a:bodyPr/>
                    <a:lstStyle/>
                    <a:p>
                      <a:r>
                        <a:rPr lang="en-GB" dirty="0" smtClean="0"/>
                        <a:t>October 1934</a:t>
                      </a:r>
                      <a:endParaRPr lang="en-GB" dirty="0"/>
                    </a:p>
                  </a:txBody>
                  <a:tcPr marL="83571" marR="8357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Hull Short Wave Club having fortnightly meetings</a:t>
                      </a:r>
                      <a:endParaRPr lang="en-GB" dirty="0"/>
                    </a:p>
                  </a:txBody>
                  <a:tcPr marL="83571" marR="83571"/>
                </a:tc>
              </a:tr>
              <a:tr h="430906">
                <a:tc>
                  <a:txBody>
                    <a:bodyPr/>
                    <a:lstStyle/>
                    <a:p>
                      <a:r>
                        <a:rPr lang="en-GB" dirty="0" smtClean="0"/>
                        <a:t>June 1935</a:t>
                      </a:r>
                      <a:endParaRPr lang="en-GB" dirty="0"/>
                    </a:p>
                  </a:txBody>
                  <a:tcPr marL="83571" marR="8357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NFD: District 18 (G6OO,</a:t>
                      </a:r>
                      <a:r>
                        <a:rPr lang="en-GB" baseline="0" dirty="0" smtClean="0"/>
                        <a:t> G5FV) finished 7th</a:t>
                      </a:r>
                      <a:endParaRPr lang="en-GB" dirty="0"/>
                    </a:p>
                  </a:txBody>
                  <a:tcPr marL="83571" marR="83571"/>
                </a:tc>
              </a:tr>
              <a:tr h="430906">
                <a:tc>
                  <a:txBody>
                    <a:bodyPr/>
                    <a:lstStyle/>
                    <a:p>
                      <a:r>
                        <a:rPr lang="en-GB" dirty="0" smtClean="0"/>
                        <a:t>November 1935</a:t>
                      </a:r>
                      <a:endParaRPr lang="en-GB" dirty="0"/>
                    </a:p>
                  </a:txBody>
                  <a:tcPr marL="83571" marR="8357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Hull &amp; District meetings moved to YPI, George</a:t>
                      </a:r>
                      <a:r>
                        <a:rPr lang="en-GB" baseline="0" dirty="0" smtClean="0"/>
                        <a:t> St., Hull</a:t>
                      </a:r>
                      <a:endParaRPr lang="en-GB" dirty="0"/>
                    </a:p>
                  </a:txBody>
                  <a:tcPr marL="83571" marR="83571"/>
                </a:tc>
              </a:tr>
              <a:tr h="430906">
                <a:tc>
                  <a:txBody>
                    <a:bodyPr/>
                    <a:lstStyle/>
                    <a:p>
                      <a:r>
                        <a:rPr lang="en-GB" dirty="0" smtClean="0"/>
                        <a:t>June 1936</a:t>
                      </a:r>
                      <a:endParaRPr lang="en-GB" dirty="0"/>
                    </a:p>
                  </a:txBody>
                  <a:tcPr marL="83571" marR="8357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NFD: District 18 finished 15th</a:t>
                      </a:r>
                      <a:endParaRPr lang="en-GB" dirty="0"/>
                    </a:p>
                  </a:txBody>
                  <a:tcPr marL="83571" marR="83571"/>
                </a:tc>
              </a:tr>
              <a:tr h="430906">
                <a:tc>
                  <a:txBody>
                    <a:bodyPr/>
                    <a:lstStyle/>
                    <a:p>
                      <a:r>
                        <a:rPr lang="en-GB" dirty="0" smtClean="0"/>
                        <a:t>October 1936</a:t>
                      </a:r>
                      <a:endParaRPr lang="en-GB" dirty="0"/>
                    </a:p>
                  </a:txBody>
                  <a:tcPr marL="83571" marR="8357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Meetings taking place fortnightly at the YPI</a:t>
                      </a:r>
                      <a:endParaRPr lang="en-GB" dirty="0"/>
                    </a:p>
                  </a:txBody>
                  <a:tcPr marL="83571" marR="83571"/>
                </a:tc>
              </a:tr>
              <a:tr h="430906">
                <a:tc>
                  <a:txBody>
                    <a:bodyPr/>
                    <a:lstStyle/>
                    <a:p>
                      <a:r>
                        <a:rPr lang="en-GB" dirty="0" smtClean="0"/>
                        <a:t>January 1937</a:t>
                      </a:r>
                      <a:endParaRPr lang="en-GB" dirty="0"/>
                    </a:p>
                  </a:txBody>
                  <a:tcPr marL="83571" marR="8357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Meetings at YPI stopped due to costs</a:t>
                      </a:r>
                      <a:endParaRPr lang="en-GB" dirty="0"/>
                    </a:p>
                  </a:txBody>
                  <a:tcPr marL="83571" marR="83571"/>
                </a:tc>
              </a:tr>
              <a:tr h="743755">
                <a:tc>
                  <a:txBody>
                    <a:bodyPr/>
                    <a:lstStyle/>
                    <a:p>
                      <a:r>
                        <a:rPr lang="en-GB" dirty="0" smtClean="0"/>
                        <a:t>April 1937</a:t>
                      </a:r>
                      <a:endParaRPr lang="en-GB" dirty="0"/>
                    </a:p>
                  </a:txBody>
                  <a:tcPr marL="83571" marR="8357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Meetings held at 341 Beverley Road, Hull on fourth</a:t>
                      </a:r>
                      <a:r>
                        <a:rPr lang="en-GB" baseline="0" dirty="0" smtClean="0"/>
                        <a:t> Wednesday of each month</a:t>
                      </a:r>
                      <a:endParaRPr lang="en-GB" dirty="0"/>
                    </a:p>
                  </a:txBody>
                  <a:tcPr marL="83571" marR="83571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19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b="1" dirty="0" smtClean="0"/>
              <a:t>Presentation</a:t>
            </a:r>
            <a:r>
              <a:rPr lang="en-GB" b="1" dirty="0" smtClean="0"/>
              <a:t> </a:t>
            </a:r>
            <a:r>
              <a:rPr lang="en-GB" sz="3200" b="1" dirty="0" smtClean="0"/>
              <a:t>Overview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the information has been collected</a:t>
            </a:r>
          </a:p>
          <a:p>
            <a:r>
              <a:rPr lang="en-GB" dirty="0" smtClean="0"/>
              <a:t>Clubs &amp; societies in East Yorkshire</a:t>
            </a:r>
          </a:p>
          <a:p>
            <a:r>
              <a:rPr lang="en-GB" dirty="0" smtClean="0"/>
              <a:t>History of HADARS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Earliest evidence of a club in Hull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1931 – 1939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1939 – 1945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1945 – 1986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1987 – Present</a:t>
            </a:r>
          </a:p>
          <a:p>
            <a:r>
              <a:rPr lang="en-GB" dirty="0" smtClean="0"/>
              <a:t>Future research</a:t>
            </a:r>
          </a:p>
          <a:p>
            <a:r>
              <a:rPr lang="en-GB" dirty="0" smtClean="0"/>
              <a:t>Questions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dirty="0" smtClean="0"/>
              <a:t/>
            </a:r>
            <a:br>
              <a:rPr lang="en-GB" dirty="0" smtClean="0"/>
            </a:br>
            <a:r>
              <a:rPr lang="en-GB" b="1" dirty="0" smtClean="0"/>
              <a:t>History of HADARS: 1931 - 1939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20</a:t>
            </a:fld>
            <a:endParaRPr lang="en-GB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</p:nvPr>
        </p:nvGraphicFramePr>
        <p:xfrm>
          <a:off x="762000" y="1447800"/>
          <a:ext cx="8153400" cy="46497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"/>
                <a:gridCol w="1845982"/>
                <a:gridCol w="6045798"/>
                <a:gridCol w="109220"/>
              </a:tblGrid>
              <a:tr h="37084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FFFFFF"/>
                          </a:solidFill>
                          <a:latin typeface="Perpetua"/>
                          <a:ea typeface="Times New Roman"/>
                          <a:cs typeface="Arial"/>
                        </a:rPr>
                        <a:t>Month/Year 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rgbClr val="FFFFFF"/>
                          </a:solidFill>
                          <a:latin typeface="Perpetua"/>
                          <a:ea typeface="Times New Roman"/>
                          <a:cs typeface="Arial"/>
                        </a:rPr>
                        <a:t>Event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latin typeface="Perpetua"/>
                          <a:ea typeface="Times New Roman"/>
                          <a:cs typeface="Arial"/>
                        </a:rPr>
                        <a:t>June 1937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latin typeface="Perpetua"/>
                          <a:ea typeface="Times New Roman"/>
                          <a:cs typeface="Arial"/>
                        </a:rPr>
                        <a:t>NFD: District 18 finished </a:t>
                      </a: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latin typeface="Perpetua"/>
                          <a:ea typeface="Times New Roman"/>
                          <a:cs typeface="Arial"/>
                        </a:rPr>
                        <a:t>8th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latin typeface="Perpetua"/>
                          <a:ea typeface="Times New Roman"/>
                          <a:cs typeface="Arial"/>
                        </a:rPr>
                        <a:t>G6OO: </a:t>
                      </a:r>
                      <a:r>
                        <a:rPr lang="en-GB" sz="1800" kern="1200" dirty="0" err="1">
                          <a:solidFill>
                            <a:srgbClr val="000000"/>
                          </a:solidFill>
                          <a:latin typeface="Perpetua"/>
                          <a:ea typeface="Times New Roman"/>
                          <a:cs typeface="Arial"/>
                        </a:rPr>
                        <a:t>Garrowby</a:t>
                      </a:r>
                      <a:r>
                        <a:rPr lang="en-GB" sz="1800" kern="1200" dirty="0">
                          <a:solidFill>
                            <a:srgbClr val="000000"/>
                          </a:solidFill>
                          <a:latin typeface="Perpetua"/>
                          <a:ea typeface="Times New Roman"/>
                          <a:cs typeface="Arial"/>
                        </a:rPr>
                        <a:t> Hill, G8KU: Oliver’s Mount, </a:t>
                      </a:r>
                      <a:endParaRPr lang="en-GB" sz="1800" kern="1200" dirty="0" smtClean="0">
                        <a:solidFill>
                          <a:srgbClr val="000000"/>
                        </a:solidFill>
                        <a:latin typeface="Perpetua"/>
                        <a:ea typeface="Times New Roma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latin typeface="Perpetua"/>
                          <a:ea typeface="Times New Roman"/>
                          <a:cs typeface="Arial"/>
                        </a:rPr>
                        <a:t>G2XA</a:t>
                      </a:r>
                      <a:r>
                        <a:rPr lang="en-GB" sz="1800" kern="1200" dirty="0">
                          <a:solidFill>
                            <a:srgbClr val="000000"/>
                          </a:solidFill>
                          <a:latin typeface="Perpetua"/>
                          <a:ea typeface="Times New Roman"/>
                          <a:cs typeface="Arial"/>
                        </a:rPr>
                        <a:t>: </a:t>
                      </a:r>
                      <a:r>
                        <a:rPr lang="en-GB" sz="1800" kern="1200" dirty="0" err="1">
                          <a:solidFill>
                            <a:srgbClr val="000000"/>
                          </a:solidFill>
                          <a:latin typeface="Perpetua"/>
                          <a:ea typeface="Times New Roman"/>
                          <a:cs typeface="Arial"/>
                        </a:rPr>
                        <a:t>Elloughton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 dirty="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latin typeface="Perpetua"/>
                          <a:ea typeface="Times New Roman"/>
                          <a:cs typeface="Arial"/>
                        </a:rPr>
                        <a:t>June 1938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latin typeface="Perpetua"/>
                          <a:ea typeface="Times New Roman"/>
                          <a:cs typeface="Arial"/>
                        </a:rPr>
                        <a:t>NFD: District 18 finished </a:t>
                      </a: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latin typeface="Perpetua"/>
                          <a:ea typeface="Times New Roman"/>
                          <a:cs typeface="Arial"/>
                        </a:rPr>
                        <a:t>24th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latin typeface="Perpetua"/>
                          <a:ea typeface="Times New Roman"/>
                          <a:cs typeface="Arial"/>
                        </a:rPr>
                        <a:t>G6OO</a:t>
                      </a:r>
                      <a:r>
                        <a:rPr lang="en-GB" sz="1800" kern="1200" dirty="0">
                          <a:solidFill>
                            <a:srgbClr val="000000"/>
                          </a:solidFill>
                          <a:latin typeface="Perpetua"/>
                          <a:ea typeface="Times New Roman"/>
                          <a:cs typeface="Arial"/>
                        </a:rPr>
                        <a:t>: </a:t>
                      </a:r>
                      <a:r>
                        <a:rPr lang="en-GB" sz="1800" kern="1200" dirty="0" err="1">
                          <a:solidFill>
                            <a:srgbClr val="000000"/>
                          </a:solidFill>
                          <a:latin typeface="Perpetua"/>
                          <a:ea typeface="Times New Roman"/>
                          <a:cs typeface="Arial"/>
                        </a:rPr>
                        <a:t>Garrowby</a:t>
                      </a:r>
                      <a:r>
                        <a:rPr lang="en-GB" sz="1800" kern="1200" dirty="0">
                          <a:solidFill>
                            <a:srgbClr val="000000"/>
                          </a:solidFill>
                          <a:latin typeface="Perpetua"/>
                          <a:ea typeface="Times New Roman"/>
                          <a:cs typeface="Arial"/>
                        </a:rPr>
                        <a:t> Hill, G8KU: Oliver’s Mount, </a:t>
                      </a:r>
                      <a:endParaRPr lang="en-GB" sz="1800" kern="1200" dirty="0" smtClean="0">
                        <a:solidFill>
                          <a:srgbClr val="000000"/>
                        </a:solidFill>
                        <a:latin typeface="Perpetua"/>
                        <a:ea typeface="Times New Roman"/>
                        <a:cs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latin typeface="Perpetua"/>
                          <a:ea typeface="Times New Roman"/>
                          <a:cs typeface="Arial"/>
                        </a:rPr>
                        <a:t>G2XA</a:t>
                      </a:r>
                      <a:r>
                        <a:rPr lang="en-GB" sz="1800" kern="1200" dirty="0">
                          <a:solidFill>
                            <a:srgbClr val="000000"/>
                          </a:solidFill>
                          <a:latin typeface="Perpetua"/>
                          <a:ea typeface="Times New Roman"/>
                          <a:cs typeface="Arial"/>
                        </a:rPr>
                        <a:t>: </a:t>
                      </a:r>
                      <a:r>
                        <a:rPr lang="en-GB" sz="1800" kern="1200" dirty="0" err="1">
                          <a:solidFill>
                            <a:srgbClr val="000000"/>
                          </a:solidFill>
                          <a:latin typeface="Perpetua"/>
                          <a:ea typeface="Times New Roman"/>
                          <a:cs typeface="Arial"/>
                        </a:rPr>
                        <a:t>Elloughton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latin typeface="Perpetua"/>
                          <a:ea typeface="Times New Roman"/>
                          <a:cs typeface="Arial"/>
                        </a:rPr>
                        <a:t>November 1938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latin typeface="Perpetua"/>
                          <a:ea typeface="Times New Roman"/>
                          <a:cs typeface="Arial"/>
                        </a:rPr>
                        <a:t>Meeting at Broadway Hotel, </a:t>
                      </a:r>
                      <a:r>
                        <a:rPr lang="en-GB" sz="1800" kern="1200" dirty="0" err="1">
                          <a:solidFill>
                            <a:srgbClr val="000000"/>
                          </a:solidFill>
                          <a:latin typeface="Perpetua"/>
                          <a:ea typeface="Times New Roman"/>
                          <a:cs typeface="Arial"/>
                        </a:rPr>
                        <a:t>Ferensway</a:t>
                      </a:r>
                      <a:r>
                        <a:rPr lang="en-GB" sz="1800" kern="1200" dirty="0">
                          <a:solidFill>
                            <a:srgbClr val="000000"/>
                          </a:solidFill>
                          <a:latin typeface="Perpetua"/>
                          <a:ea typeface="Times New Roman"/>
                          <a:cs typeface="Arial"/>
                        </a:rPr>
                        <a:t>, </a:t>
                      </a: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latin typeface="Perpetua"/>
                          <a:ea typeface="Times New Roman"/>
                          <a:cs typeface="Arial"/>
                        </a:rPr>
                        <a:t>Hull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latin typeface="Perpetua"/>
                          <a:ea typeface="Times New Roman"/>
                          <a:cs typeface="Arial"/>
                        </a:rPr>
                        <a:t>February 1939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latin typeface="Perpetua"/>
                          <a:ea typeface="Times New Roman"/>
                          <a:cs typeface="Arial"/>
                        </a:rPr>
                        <a:t>Short Wave Club for Hull &amp; District: Committee formed to discuss details &amp; report </a:t>
                      </a: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latin typeface="Perpetua"/>
                          <a:ea typeface="Times New Roman"/>
                          <a:cs typeface="Arial"/>
                        </a:rPr>
                        <a:t>later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latin typeface="Perpetua"/>
                          <a:ea typeface="Times New Roman"/>
                          <a:cs typeface="Arial"/>
                        </a:rPr>
                        <a:t>March 1939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latin typeface="Perpetua"/>
                          <a:ea typeface="Times New Roman"/>
                          <a:cs typeface="Arial"/>
                        </a:rPr>
                        <a:t>Agreed to allow non-RSGB members to attend meetings.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latin typeface="Perpetua"/>
                          <a:ea typeface="Times New Roman"/>
                          <a:cs typeface="Arial"/>
                        </a:rPr>
                        <a:t>Properly constituted club to be formed if more people </a:t>
                      </a: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latin typeface="Perpetua"/>
                          <a:ea typeface="Times New Roman"/>
                          <a:cs typeface="Arial"/>
                        </a:rPr>
                        <a:t>attended meetings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History of HADARS: 1931 - 1939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21</a:t>
            </a:fld>
            <a:endParaRPr lang="en-GB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2258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"/>
                <a:gridCol w="1905000"/>
                <a:gridCol w="5715000"/>
              </a:tblGrid>
              <a:tr h="37084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FFFFFF"/>
                          </a:solidFill>
                          <a:latin typeface="Perpetua"/>
                          <a:ea typeface="Times New Roman"/>
                          <a:cs typeface="Arial"/>
                        </a:rPr>
                        <a:t>Month/Year 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rgbClr val="FFFFFF"/>
                          </a:solidFill>
                          <a:latin typeface="Perpetua"/>
                          <a:ea typeface="Times New Roman"/>
                          <a:cs typeface="Arial"/>
                        </a:rPr>
                        <a:t>Event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latin typeface="Perpetua"/>
                          <a:ea typeface="Times New Roman"/>
                          <a:cs typeface="Arial"/>
                        </a:rPr>
                        <a:t>May 1939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latin typeface="Perpetua"/>
                          <a:ea typeface="Times New Roman"/>
                          <a:cs typeface="Arial"/>
                        </a:rPr>
                        <a:t>At a recent meeting Hull members decided not to use the Bulletin to record their activities!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latin typeface="Perpetua"/>
                          <a:ea typeface="Times New Roman"/>
                          <a:cs typeface="Arial"/>
                        </a:rPr>
                        <a:t>June 1939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latin typeface="Perpetua"/>
                          <a:ea typeface="Times New Roman"/>
                          <a:cs typeface="Arial"/>
                        </a:rPr>
                        <a:t>NFD</a:t>
                      </a:r>
                      <a:r>
                        <a:rPr lang="en-GB" sz="1800" kern="1200" dirty="0">
                          <a:solidFill>
                            <a:srgbClr val="000000"/>
                          </a:solidFill>
                          <a:latin typeface="Perpetua"/>
                          <a:ea typeface="Times New Roman"/>
                          <a:cs typeface="Arial"/>
                        </a:rPr>
                        <a:t>: District 18 finished </a:t>
                      </a: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latin typeface="Perpetua"/>
                          <a:ea typeface="Times New Roman"/>
                          <a:cs typeface="Arial"/>
                        </a:rPr>
                        <a:t>20th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latin typeface="Perpetua"/>
                          <a:ea typeface="Times New Roman"/>
                          <a:cs typeface="Arial"/>
                        </a:rPr>
                        <a:t>September 1939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latin typeface="Perpetua"/>
                          <a:ea typeface="Times New Roman"/>
                          <a:cs typeface="Arial"/>
                        </a:rPr>
                        <a:t>Meeting to be held at Broadway Hotel, </a:t>
                      </a:r>
                      <a:r>
                        <a:rPr lang="en-GB" sz="1800" kern="1200" dirty="0" err="1">
                          <a:solidFill>
                            <a:srgbClr val="000000"/>
                          </a:solidFill>
                          <a:latin typeface="Perpetua"/>
                          <a:ea typeface="Times New Roman"/>
                          <a:cs typeface="Arial"/>
                        </a:rPr>
                        <a:t>Ferensway</a:t>
                      </a:r>
                      <a:r>
                        <a:rPr lang="en-GB" sz="1800" kern="1200" dirty="0">
                          <a:solidFill>
                            <a:srgbClr val="000000"/>
                          </a:solidFill>
                          <a:latin typeface="Perpetua"/>
                          <a:ea typeface="Times New Roman"/>
                          <a:cs typeface="Arial"/>
                        </a:rPr>
                        <a:t>, Hull 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dirty="0" smtClean="0">
                <a:latin typeface="+mn-lt"/>
              </a:rPr>
              <a:t>History of HADARS: 1939 - 1945</a:t>
            </a:r>
            <a:endParaRPr lang="en-GB" sz="36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All transmitters had to be handed in but receivers could be kept.</a:t>
            </a:r>
          </a:p>
          <a:p>
            <a:r>
              <a:rPr lang="en-GB" dirty="0" smtClean="0"/>
              <a:t>Many radio amateurs recruited into the military.</a:t>
            </a:r>
          </a:p>
          <a:p>
            <a:r>
              <a:rPr lang="en-GB" dirty="0" smtClean="0"/>
              <a:t>No club meetings held in the Hull area until near the end of the war (2 September 1945) although people were regularly meeting in small groups at people’s houses.</a:t>
            </a:r>
          </a:p>
          <a:p>
            <a:r>
              <a:rPr lang="en-GB" dirty="0" smtClean="0"/>
              <a:t>Bulletin reduced in size due to shortage of paper but continued to be published. Advertisers continued to support the Bulletin throughout the war.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22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b="1" dirty="0" smtClean="0"/>
              <a:t>History of HADARS: 1945 - 1986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23</a:t>
            </a:fld>
            <a:endParaRPr lang="en-GB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2258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"/>
                <a:gridCol w="1676400"/>
                <a:gridCol w="5943600"/>
              </a:tblGrid>
              <a:tr h="37084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FFFFFF"/>
                          </a:solidFill>
                          <a:latin typeface="Perpetua"/>
                          <a:ea typeface="Times New Roman"/>
                          <a:cs typeface="Arial"/>
                        </a:rPr>
                        <a:t>Month/Year 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rgbClr val="FFFFFF"/>
                          </a:solidFill>
                          <a:latin typeface="Perpetua"/>
                          <a:ea typeface="Times New Roman"/>
                          <a:cs typeface="Arial"/>
                        </a:rPr>
                        <a:t>Event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latin typeface="Perpetua"/>
                          <a:ea typeface="Times New Roman"/>
                          <a:cs typeface="Arial"/>
                        </a:rPr>
                        <a:t>January 1945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latin typeface="Perpetua"/>
                          <a:ea typeface="Times New Roman"/>
                          <a:cs typeface="Arial"/>
                        </a:rPr>
                        <a:t>Electronic Engineering Society formed in Hull catering for everyone interested in radio &amp; allied </a:t>
                      </a: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latin typeface="Perpetua"/>
                          <a:ea typeface="Times New Roman"/>
                          <a:cs typeface="Arial"/>
                        </a:rPr>
                        <a:t>subjects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latin typeface="Perpetua"/>
                          <a:ea typeface="Times New Roman"/>
                          <a:cs typeface="Arial"/>
                        </a:rPr>
                        <a:t>March 1945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latin typeface="Perpetua"/>
                          <a:ea typeface="Times New Roman"/>
                          <a:cs typeface="Arial"/>
                        </a:rPr>
                        <a:t>Meeting of RSGB members held after a meeting of the Electronic Engineering </a:t>
                      </a: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latin typeface="Perpetua"/>
                          <a:ea typeface="Times New Roman"/>
                          <a:cs typeface="Arial"/>
                        </a:rPr>
                        <a:t>Society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latin typeface="Perpetua"/>
                          <a:ea typeface="Times New Roman"/>
                          <a:cs typeface="Arial"/>
                        </a:rPr>
                        <a:t>April 1945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latin typeface="Perpetua"/>
                          <a:ea typeface="Times New Roman"/>
                          <a:cs typeface="Arial"/>
                        </a:rPr>
                        <a:t>Meeting at the Imperial Hotel, Paragon Street, </a:t>
                      </a: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latin typeface="Perpetua"/>
                          <a:ea typeface="Times New Roman"/>
                          <a:cs typeface="Arial"/>
                        </a:rPr>
                        <a:t>Hull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 smtClean="0"/>
              <a:t>History of HADARS 1945 - 1986</a:t>
            </a:r>
            <a:br>
              <a:rPr lang="en-GB" sz="3200" b="1" dirty="0" smtClean="0"/>
            </a:br>
            <a:r>
              <a:rPr lang="en-GB" sz="3200" b="1" dirty="0" smtClean="0"/>
              <a:t>Imperial Hotel, Paragon Street, Hull</a:t>
            </a:r>
            <a:endParaRPr lang="en-GB" sz="3200" b="1" dirty="0"/>
          </a:p>
        </p:txBody>
      </p:sp>
      <p:pic>
        <p:nvPicPr>
          <p:cNvPr id="4" name="Content Placeholder 3" descr="Paragon St Tivoli Hous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447800"/>
            <a:ext cx="7924800" cy="51816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24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dirty="0" smtClean="0"/>
              <a:t>History of HADARS 1945 - 1986</a:t>
            </a:r>
            <a:endParaRPr lang="en-GB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25</a:t>
            </a:fld>
            <a:endParaRPr lang="en-GB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924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"/>
                <a:gridCol w="1905000"/>
                <a:gridCol w="5605780"/>
                <a:gridCol w="109220"/>
              </a:tblGrid>
              <a:tr h="37084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Month/Year 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Event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June 1946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Meeting at Short Wave (Hull) Radio, 30-32 Prince’s Avenue, </a:t>
                      </a: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Hull - owned </a:t>
                      </a:r>
                      <a:r>
                        <a:rPr lang="en-GB" sz="18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by G5GX &amp; </a:t>
                      </a: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G8IM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August 1946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Arial"/>
                          <a:ea typeface="Times New Roman"/>
                          <a:cs typeface="Times New Roman"/>
                        </a:rPr>
                        <a:t>“First steps” taken towards obtaining club </a:t>
                      </a:r>
                      <a:r>
                        <a:rPr lang="en-GB" sz="1800" dirty="0" smtClean="0">
                          <a:latin typeface="Arial"/>
                          <a:ea typeface="Times New Roman"/>
                          <a:cs typeface="Times New Roman"/>
                        </a:rPr>
                        <a:t>licence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October 1946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Arial"/>
                          <a:ea typeface="Times New Roman"/>
                          <a:cs typeface="Times New Roman"/>
                        </a:rPr>
                        <a:t>G3AMW licence issued by GPO – full power &amp; </a:t>
                      </a:r>
                      <a:r>
                        <a:rPr lang="en-GB" sz="1800" dirty="0" smtClean="0">
                          <a:latin typeface="Arial"/>
                          <a:ea typeface="Times New Roman"/>
                          <a:cs typeface="Times New Roman"/>
                        </a:rPr>
                        <a:t>telephony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December 1946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Arial"/>
                          <a:ea typeface="Times New Roman"/>
                          <a:cs typeface="Times New Roman"/>
                        </a:rPr>
                        <a:t>Club transmitter operational on </a:t>
                      </a:r>
                      <a:r>
                        <a:rPr lang="en-GB" sz="1800" dirty="0" smtClean="0">
                          <a:latin typeface="Arial"/>
                          <a:ea typeface="Times New Roman"/>
                          <a:cs typeface="Times New Roman"/>
                        </a:rPr>
                        <a:t>1.841MHz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June 1947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Arial"/>
                          <a:ea typeface="Times New Roman"/>
                          <a:cs typeface="Times New Roman"/>
                        </a:rPr>
                        <a:t>NFD Results: Hull finished </a:t>
                      </a:r>
                      <a:r>
                        <a:rPr lang="en-GB" sz="1800" dirty="0" smtClean="0">
                          <a:latin typeface="Arial"/>
                          <a:ea typeface="Times New Roman"/>
                          <a:cs typeface="Times New Roman"/>
                        </a:rPr>
                        <a:t>6th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latin typeface="Arial"/>
                          <a:ea typeface="Times New Roman"/>
                          <a:cs typeface="Times New Roman"/>
                        </a:rPr>
                        <a:t>A: G3CC/P, </a:t>
                      </a:r>
                      <a:r>
                        <a:rPr lang="en-GB" sz="1800" dirty="0" err="1">
                          <a:latin typeface="Arial"/>
                          <a:ea typeface="Times New Roman"/>
                          <a:cs typeface="Times New Roman"/>
                        </a:rPr>
                        <a:t>Keyingham</a:t>
                      </a:r>
                      <a:r>
                        <a:rPr lang="en-GB" sz="1800" dirty="0">
                          <a:latin typeface="Arial"/>
                          <a:ea typeface="Times New Roman"/>
                          <a:cs typeface="Times New Roman"/>
                        </a:rPr>
                        <a:t>,     B: G6OS/P, </a:t>
                      </a:r>
                      <a:r>
                        <a:rPr lang="en-GB" sz="1800" dirty="0" err="1">
                          <a:latin typeface="Arial"/>
                          <a:ea typeface="Times New Roman"/>
                          <a:cs typeface="Times New Roman"/>
                        </a:rPr>
                        <a:t>Tranby</a:t>
                      </a:r>
                      <a:r>
                        <a:rPr lang="en-GB" sz="1800" dirty="0">
                          <a:latin typeface="Arial"/>
                          <a:ea typeface="Times New Roman"/>
                          <a:cs typeface="Times New Roman"/>
                        </a:rPr>
                        <a:t> Croft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September 1947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Meeting at the Imperial Hotel, Paragon Street, </a:t>
                      </a: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Hull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November 1947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Meeting at </a:t>
                      </a: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Short Wave (Hull) Radio, 30-32 </a:t>
                      </a:r>
                      <a:r>
                        <a:rPr lang="en-GB" sz="18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Prince’s Avenue, </a:t>
                      </a: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Hull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December 1947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Meeting at the Imperial Hotel, Paragon Street, Hull.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b="1" dirty="0" smtClean="0"/>
              <a:t>History of HADARS 1945 - 1986</a:t>
            </a:r>
            <a:endParaRPr lang="en-GB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26</a:t>
            </a:fld>
            <a:endParaRPr lang="en-GB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3479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"/>
                <a:gridCol w="1905000"/>
                <a:gridCol w="3771900"/>
                <a:gridCol w="1943100"/>
              </a:tblGrid>
              <a:tr h="37084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Month/Year 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Event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May 1948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Region 2 Hull NFD stations: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A: G2XA/P, </a:t>
                      </a:r>
                      <a:r>
                        <a:rPr lang="en-GB" sz="1800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Anlaby</a:t>
                      </a:r>
                      <a:r>
                        <a:rPr lang="en-GB" sz="18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en-GB" sz="18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: G2KO/P, </a:t>
                      </a:r>
                      <a:r>
                        <a:rPr lang="en-GB" sz="1800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Garton</a:t>
                      </a:r>
                      <a:r>
                        <a:rPr lang="en-GB" sz="18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-on-the-Wolds 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June 1948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RSGB Affiliated Societies list: None in Hull 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June 1948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NFD results: Hull finished 61st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A: G2XA/P, </a:t>
                      </a:r>
                      <a:r>
                        <a:rPr lang="en-GB" sz="1800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Anlaby</a:t>
                      </a:r>
                      <a:r>
                        <a:rPr lang="en-GB" sz="18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  </a:t>
                      </a:r>
                      <a:r>
                        <a:rPr lang="en-GB" sz="1800" kern="1200" dirty="0" smtClean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B: </a:t>
                      </a:r>
                      <a:r>
                        <a:rPr lang="en-GB" sz="18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G2KO/P, </a:t>
                      </a:r>
                      <a:r>
                        <a:rPr lang="en-GB" sz="1800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Garton</a:t>
                      </a:r>
                      <a:r>
                        <a:rPr lang="en-GB" sz="18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-on-the-Wolds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March 1949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Meeting at Ye Olde White Harte, Silver Street, Hull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May 1949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RSGB Affiliated Societies list: None in Hull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December 1949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Meeting at REME Barracks, Walton Street, Hull 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 smtClean="0"/>
              <a:t>History of HADARS</a:t>
            </a:r>
            <a:br>
              <a:rPr lang="en-GB" sz="3200" b="1" dirty="0" smtClean="0"/>
            </a:br>
            <a:r>
              <a:rPr lang="en-GB" sz="3200" b="1" dirty="0" smtClean="0"/>
              <a:t>REME Barracks, Walton Street, Hull</a:t>
            </a:r>
            <a:endParaRPr lang="en-GB" sz="3200" b="1" dirty="0"/>
          </a:p>
        </p:txBody>
      </p:sp>
      <p:pic>
        <p:nvPicPr>
          <p:cNvPr id="4" name="Content Placeholder 3" descr="Walton Street Barracks 1990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54369" y="1447800"/>
            <a:ext cx="6892462" cy="4572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27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b="1" dirty="0" smtClean="0"/>
              <a:t>History of HADARS 1945 - 1986</a:t>
            </a:r>
            <a:endParaRPr lang="en-GB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28</a:t>
            </a:fld>
            <a:endParaRPr lang="en-GB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23500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"/>
                <a:gridCol w="1981200"/>
                <a:gridCol w="3695700"/>
                <a:gridCol w="1943100"/>
              </a:tblGrid>
              <a:tr h="37084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 dirty="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Month/Year 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kern="1200">
                          <a:solidFill>
                            <a:srgbClr val="FFFFFF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Event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June 1951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NFD results: Hull finished 73rd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A: G2KO/P,       B: G3PL/P,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July 1952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Hull &amp; District Radio Society formed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November 1952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Hull &amp; District Radio Society affiliated to RSGB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100"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December 1952 </a:t>
                      </a:r>
                      <a:endParaRPr lang="en-GB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Meeting at Rampant Horse, Paisley Street, Hull </a:t>
                      </a:r>
                      <a:endParaRPr lang="en-GB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3820" marR="8382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839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600" b="1" dirty="0" smtClean="0"/>
              <a:t>History of HADARS 1945 - 1986</a:t>
            </a:r>
            <a:br>
              <a:rPr lang="en-GB" sz="3600" b="1" dirty="0" smtClean="0"/>
            </a:br>
            <a:r>
              <a:rPr lang="en-GB" sz="3600" b="1" dirty="0" smtClean="0"/>
              <a:t>Rampant Horse, Paisley Street, Hull</a:t>
            </a:r>
            <a:endParaRPr lang="en-GB" b="1" dirty="0"/>
          </a:p>
        </p:txBody>
      </p:sp>
      <p:pic>
        <p:nvPicPr>
          <p:cNvPr id="4" name="Content Placeholder 3" descr="http://www.paul-gibson.com/webyep-system/data/88-9-im-Image_Placeholder-8886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4600" y="1524000"/>
            <a:ext cx="472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29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 smtClean="0"/>
              <a:t>How the information was collected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458200" cy="4572000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Tony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600 Bulletins/</a:t>
            </a:r>
            <a:r>
              <a:rPr lang="en-GB" dirty="0" err="1" smtClean="0"/>
              <a:t>RadComs</a:t>
            </a:r>
            <a:endParaRPr lang="en-GB" dirty="0" smtClean="0"/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150 Short Wave Magazines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Books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RSGB CDs of Bulletins/</a:t>
            </a:r>
            <a:r>
              <a:rPr lang="en-GB" dirty="0" err="1" smtClean="0"/>
              <a:t>RadComs</a:t>
            </a:r>
            <a:endParaRPr lang="en-GB" dirty="0" smtClean="0"/>
          </a:p>
          <a:p>
            <a:r>
              <a:rPr lang="en-GB" dirty="0" smtClean="0"/>
              <a:t>National Radio Centre/RSGB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2 visits made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Every Bulletin/RadCom back to 1925 checked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Short Wave Magazines not catalogued but being scanned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Large number of books donated</a:t>
            </a:r>
          </a:p>
          <a:p>
            <a:r>
              <a:rPr lang="en-GB" dirty="0" smtClean="0"/>
              <a:t>Other publications</a:t>
            </a:r>
            <a:endParaRPr lang="en-GB" dirty="0"/>
          </a:p>
          <a:p>
            <a:r>
              <a:rPr lang="en-GB" dirty="0" smtClean="0"/>
              <a:t>Websites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 smtClean="0"/>
              <a:t>History of HADARS:1945 - 1986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266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57912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Month/Year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Event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June 1954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NFD</a:t>
                      </a:r>
                      <a:r>
                        <a:rPr lang="en-GB" baseline="0" dirty="0" smtClean="0"/>
                        <a:t> Results: Finished joint 20th</a:t>
                      </a:r>
                      <a:endParaRPr lang="en-GB" dirty="0" smtClean="0"/>
                    </a:p>
                    <a:p>
                      <a:r>
                        <a:rPr lang="en-GB" baseline="0" dirty="0" smtClean="0"/>
                        <a:t>G2DPA/P, Beverley Westwood   B: G2CNX/P, </a:t>
                      </a:r>
                      <a:r>
                        <a:rPr lang="en-GB" baseline="0" dirty="0" err="1" smtClean="0"/>
                        <a:t>Welwick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June 1955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NFD</a:t>
                      </a:r>
                      <a:r>
                        <a:rPr lang="en-GB" baseline="0" dirty="0" smtClean="0"/>
                        <a:t> Results: Finished joint 21st</a:t>
                      </a: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April 1956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Meeting at Royal Oak (Tony’s), Spencer Street, Hull &amp; Rampant Horse, Paisley Street, Hull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June 1956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NFD Results: Finished joint 23rd (G3GWT/P &amp; G2CPS/P)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30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096962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 smtClean="0"/>
              <a:t>History of HADARS: </a:t>
            </a:r>
            <a:br>
              <a:rPr lang="en-GB" sz="2800" b="1" dirty="0" smtClean="0"/>
            </a:br>
            <a:r>
              <a:rPr lang="en-GB" sz="2800" b="1" dirty="0" smtClean="0"/>
              <a:t>Royal </a:t>
            </a:r>
            <a:r>
              <a:rPr lang="en-GB" sz="2800" b="1" smtClean="0"/>
              <a:t>Oak Hotel </a:t>
            </a:r>
            <a:r>
              <a:rPr lang="en-GB" sz="2800" b="1" dirty="0" smtClean="0"/>
              <a:t>(</a:t>
            </a:r>
            <a:r>
              <a:rPr lang="en-GB" sz="2800" b="1" smtClean="0"/>
              <a:t>Tony’s), Spencer Street, </a:t>
            </a:r>
            <a:r>
              <a:rPr lang="en-GB" sz="2800" b="1" dirty="0" smtClean="0"/>
              <a:t>Hull</a:t>
            </a:r>
            <a:endParaRPr lang="en-GB" sz="2800" b="1" dirty="0"/>
          </a:p>
        </p:txBody>
      </p:sp>
      <p:pic>
        <p:nvPicPr>
          <p:cNvPr id="4" name="Content Placeholder 3" descr="88-15-im-Image_Placeholder-979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447800"/>
            <a:ext cx="8229600" cy="51816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31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 smtClean="0"/>
              <a:t>History of HADARS: 1945 - 1986</a:t>
            </a:r>
            <a:endParaRPr lang="en-GB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59436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Month/Year</a:t>
                      </a:r>
                      <a:endParaRPr lang="en-GB" dirty="0"/>
                    </a:p>
                  </a:txBody>
                  <a:tcPr marL="83571" marR="8357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Event</a:t>
                      </a:r>
                      <a:endParaRPr lang="en-GB" dirty="0"/>
                    </a:p>
                  </a:txBody>
                  <a:tcPr marL="83571" marR="8357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June 1957</a:t>
                      </a:r>
                      <a:endParaRPr lang="en-GB" dirty="0"/>
                    </a:p>
                  </a:txBody>
                  <a:tcPr marL="83571" marR="8357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NFD Results: Finished 29th (G2CPS, G2FS)</a:t>
                      </a:r>
                      <a:endParaRPr lang="en-GB" dirty="0"/>
                    </a:p>
                  </a:txBody>
                  <a:tcPr marL="83571" marR="8357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June 1958</a:t>
                      </a:r>
                      <a:endParaRPr lang="en-GB" dirty="0"/>
                    </a:p>
                  </a:txBody>
                  <a:tcPr marL="83571" marR="8357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NFD Results: Hull Group finished 36th (G2CPS ,G3EFR)</a:t>
                      </a:r>
                      <a:endParaRPr lang="en-GB" dirty="0"/>
                    </a:p>
                  </a:txBody>
                  <a:tcPr marL="83571" marR="8357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June 1959</a:t>
                      </a:r>
                      <a:endParaRPr lang="en-GB" dirty="0"/>
                    </a:p>
                  </a:txBody>
                  <a:tcPr marL="83571" marR="8357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NFD Results: Finished 78th (G3EFR)</a:t>
                      </a:r>
                      <a:endParaRPr lang="en-GB" dirty="0"/>
                    </a:p>
                  </a:txBody>
                  <a:tcPr marL="83571" marR="83571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June 1960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NFD Results: Finished 38th  (G2FS, G3CSE)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June 1961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NFD Results: Finished 75th (G3EFR)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June 1962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NFD Results: Finished 76th (G3FCY)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June 1963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NFD Results: Finished 76th (G3FCY)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June 1964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NFD</a:t>
                      </a:r>
                      <a:r>
                        <a:rPr lang="en-GB" baseline="0" dirty="0" smtClean="0"/>
                        <a:t> Results: Finished 20th in Single Stations section (G3AMW)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June 1965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NFD</a:t>
                      </a:r>
                      <a:r>
                        <a:rPr lang="en-GB" baseline="0" dirty="0" smtClean="0"/>
                        <a:t> Results: Finished 41st in Single Stations section (G3AMW)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November 1965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SWM MCC Results: Finished 41st (G3AMW)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June 1966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NFD</a:t>
                      </a:r>
                      <a:r>
                        <a:rPr lang="en-GB" baseline="0" dirty="0" smtClean="0"/>
                        <a:t> Results: Finished 27th in Single Stations section (G3AMW)</a:t>
                      </a:r>
                      <a:endParaRPr lang="en-GB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32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 smtClean="0"/>
              <a:t>History of HADARS:1945 - 1986</a:t>
            </a:r>
            <a:endParaRPr lang="en-GB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848600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3677"/>
                <a:gridCol w="592492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Month/Year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Event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August 1966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Meetings at British Railways</a:t>
                      </a:r>
                      <a:r>
                        <a:rPr lang="en-GB" baseline="0" dirty="0" smtClean="0"/>
                        <a:t> Institute, </a:t>
                      </a:r>
                      <a:r>
                        <a:rPr lang="en-GB" baseline="0" dirty="0" err="1" smtClean="0"/>
                        <a:t>Anlaby</a:t>
                      </a:r>
                      <a:r>
                        <a:rPr lang="en-GB" baseline="0" dirty="0" smtClean="0"/>
                        <a:t> Road, Hull</a:t>
                      </a:r>
                    </a:p>
                    <a:p>
                      <a:r>
                        <a:rPr lang="en-GB" dirty="0" smtClean="0"/>
                        <a:t>G3AMW located at Distillers Company, </a:t>
                      </a:r>
                      <a:r>
                        <a:rPr lang="en-GB" dirty="0" err="1" smtClean="0"/>
                        <a:t>Saltend</a:t>
                      </a:r>
                      <a:r>
                        <a:rPr lang="en-GB" dirty="0" smtClean="0"/>
                        <a:t>, Hull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November 1966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Meetings at Unity Hall, 592 Hessle Road, Hull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June 1967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NFD Results:</a:t>
                      </a:r>
                      <a:r>
                        <a:rPr lang="en-GB" baseline="0" dirty="0" smtClean="0"/>
                        <a:t> Finished 48th in Single Station section (G3AMW)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June 1968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NFD Results:</a:t>
                      </a:r>
                      <a:r>
                        <a:rPr lang="en-GB" baseline="0" dirty="0" smtClean="0"/>
                        <a:t> Finished 17th in 2 Station section (G3AMW, G3LIQ)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June 1968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VHF NFD Results:</a:t>
                      </a:r>
                      <a:r>
                        <a:rPr lang="en-GB" baseline="0" dirty="0" smtClean="0"/>
                        <a:t> Finished 53rd  (G3AMW)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June 1969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NFD Results: Disqualified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June 1969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VHF NFD Results: Finished 85th (G3AMW)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June 1970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NFD Results: Finished 51st (G3AMW)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June 1970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VHF NFD Results: Finished 95th (G3AMW)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????? 1971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G8GBY issued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June 1971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NFD Results: Finished 56th (G3AMW)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33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 smtClean="0"/>
              <a:t>History of HADARS:1945 - 1986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1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56388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Month/Year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Event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June 1971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VHF NFD Results: Finished 97</a:t>
                      </a:r>
                      <a:r>
                        <a:rPr lang="en-GB" baseline="30000" dirty="0" smtClean="0"/>
                        <a:t>7th</a:t>
                      </a:r>
                      <a:r>
                        <a:rPr lang="en-GB" dirty="0" smtClean="0"/>
                        <a:t> (G3AMW)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May 1972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Rally: Bishop Burton College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June 1972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NFD Results: Hull CG Finished 25th in Single Station Section (G3LIQ)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June 1972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VHF NFD Results: Finished 39th (G3AMW, G3PQY, G8GBY)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November 1972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SWM MCC</a:t>
                      </a:r>
                      <a:r>
                        <a:rPr lang="en-GB" baseline="0" dirty="0" smtClean="0"/>
                        <a:t> Results: Finished 7th in Northern Zone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May 1973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Rally: Bishop Burton College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June 1973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NFD Results: Finished 45th (G3AMW)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June 1973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VHF NFD Results: Finished 45th (G3AMW, G3PQY, G8GBY)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May 1974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Rally: Bishop Burton College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34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 smtClean="0"/>
              <a:t>History of HADARS:1945 - 1986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88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56388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Month/Year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Event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June 1974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NFD Results: Finished 31st (G3AMW)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June 1974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VHF NFD Results: Finished 51st (G3AMW, G3PQY, G8GBY)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May 1975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Rally: Bishop Burton College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June 1975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NFD Results: Finished 33rd (G3AMW/P)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June 1975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VHF NFD Results: Finished 61st (G3AMW, G3PQY, G8GBY)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?????? 1976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RSGB Affiliated Societies</a:t>
                      </a:r>
                      <a:r>
                        <a:rPr lang="en-GB" baseline="0" dirty="0" smtClean="0"/>
                        <a:t> Contest: Finished 32nd</a:t>
                      </a:r>
                    </a:p>
                    <a:p>
                      <a:r>
                        <a:rPr lang="en-GB" baseline="0" dirty="0" smtClean="0"/>
                        <a:t>(G3AMW, G4EBN/A, G4BHF, G3AGX)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May 1976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Rally: Bishop Burton College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June 1976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NFD Results: Finished 34th (G3AMW/P)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June 1976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VHF NFD Results: Finished 4th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July 1976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Meetings at Dorchester Hotel, Beverley Road, Hull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35</a:t>
            </a:fld>
            <a:endParaRPr lang="en-GB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 smtClean="0"/>
              <a:t>History of HADARS: 1945 - 1986</a:t>
            </a:r>
            <a:endParaRPr lang="en-GB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98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59436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Month/Year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Event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????? 1976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RSGB SSB Field Day:</a:t>
                      </a:r>
                      <a:r>
                        <a:rPr lang="en-GB" baseline="0" dirty="0" smtClean="0"/>
                        <a:t> Finished 16th (G3AMW/P)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May 1977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Rally: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June 1977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NFD Results: Finished 24th (G3AMW/P)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June 1977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VHF</a:t>
                      </a:r>
                      <a:r>
                        <a:rPr lang="en-GB" baseline="0" dirty="0" smtClean="0"/>
                        <a:t> NFD Results: Finished 23</a:t>
                      </a:r>
                      <a:r>
                        <a:rPr lang="en-GB" baseline="30000" dirty="0" smtClean="0"/>
                        <a:t>rd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May 1978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Rally: University of Hull, Cottingham Road,</a:t>
                      </a:r>
                      <a:r>
                        <a:rPr lang="en-GB" baseline="0" dirty="0" smtClean="0"/>
                        <a:t> Hull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May 1978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Meetings at Kingston Community Centre, Fountain Road, Hull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June 1978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NFD Results: Finished 13th</a:t>
                      </a:r>
                      <a:r>
                        <a:rPr lang="en-GB" baseline="0" dirty="0" smtClean="0"/>
                        <a:t> (G3AMW/P)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June 1978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VHF NFD Results: Finished 40th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May 1979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Rally: University of Hull, Cottingham Road,</a:t>
                      </a:r>
                      <a:r>
                        <a:rPr lang="en-GB" baseline="0" dirty="0" smtClean="0"/>
                        <a:t> Hull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June 1979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VHF NFD Results: Finished 41</a:t>
                      </a:r>
                      <a:r>
                        <a:rPr lang="en-GB" baseline="30000" dirty="0" smtClean="0"/>
                        <a:t>st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????? 1979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SSB Field Day:</a:t>
                      </a:r>
                      <a:r>
                        <a:rPr lang="en-GB" baseline="0" dirty="0" smtClean="0"/>
                        <a:t> Finished 4th in Restricted Section (G3AMW/P)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36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 smtClean="0"/>
              <a:t>History of HADARS: 1945 - 1986</a:t>
            </a:r>
            <a:endParaRPr lang="en-GB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98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5715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Month/Year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Event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????? 1980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Rally: University of Hull, Cottingham Road,</a:t>
                      </a:r>
                      <a:r>
                        <a:rPr lang="en-GB" baseline="0" dirty="0" smtClean="0"/>
                        <a:t> Hull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May 1980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144/432/1,296MHz Contest Results: Finished 6</a:t>
                      </a:r>
                      <a:r>
                        <a:rPr lang="en-GB" baseline="30000" dirty="0" smtClean="0"/>
                        <a:t>th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(G3AMW/P)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June 1980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VHF NFD Results: Finished 29th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May or June 1981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Rally: University of Hull, Cottingham Road,</a:t>
                      </a:r>
                      <a:r>
                        <a:rPr lang="en-GB" baseline="0" dirty="0" smtClean="0"/>
                        <a:t> Hull</a:t>
                      </a: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June 1981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VHF NFD Results: Finished 22</a:t>
                      </a:r>
                      <a:r>
                        <a:rPr lang="en-GB" baseline="30000" dirty="0" smtClean="0"/>
                        <a:t>nd</a:t>
                      </a: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????? 1981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SSB Field Day:</a:t>
                      </a:r>
                      <a:r>
                        <a:rPr lang="en-GB" baseline="0" dirty="0" smtClean="0"/>
                        <a:t> Finished 22nd (G3AMW/P)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January 1982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Meetings at West Park Recreation Centre, Walton Street, Hull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May 1982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Rally: University of Hull, Cottingham Road,</a:t>
                      </a:r>
                      <a:r>
                        <a:rPr lang="en-GB" baseline="0" dirty="0" smtClean="0"/>
                        <a:t> Hull</a:t>
                      </a: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June 1982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VHF NFD Results: Finished 38th in Open Section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June 1983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VHF NFD Results: Finished 46th in Open Section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June 1985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NFD Results: Hull CG Finished 14th (G3ZRS)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37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 smtClean="0"/>
              <a:t>History of HADARS: 1945 - 1986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57150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Month/Year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Event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June 1986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NFD Results: Hull CG Finished 14th (G3ZRS/P)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October 1986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DF Hunt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38</a:t>
            </a:fld>
            <a:endParaRPr lang="en-GB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 smtClean="0"/>
              <a:t>History of HADARS: 1987 - Present</a:t>
            </a:r>
            <a:endParaRPr lang="en-GB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505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62484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Month/Year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Event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June 1987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NFD Results: Hull CG Finished 8th (G3ZRS/P)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June 1987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VHF NFD Results: Hull &amp; Hornsea Finished 16th 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June 1988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VHF NFD Results: Hull  &amp; Hornsea CG Finished 24th in Open Section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June 1989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NFD Results: Finished 4th in Open Section (G3ZRS/P)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June 1989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VHF NFD Results: Hull  &amp; Hornsea CG  Finished 18</a:t>
                      </a:r>
                      <a:r>
                        <a:rPr lang="en-GB" baseline="30000" dirty="0" smtClean="0"/>
                        <a:t>th</a:t>
                      </a:r>
                      <a:r>
                        <a:rPr lang="en-GB" dirty="0" smtClean="0"/>
                        <a:t> in Open Section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June 1993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VHF NFD Results: Finished 24th in Open Section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July 1994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Rally: First</a:t>
                      </a:r>
                      <a:r>
                        <a:rPr lang="en-GB" baseline="0" dirty="0" smtClean="0"/>
                        <a:t> Humber Bridge Rally at Exhibition Centre, Freightliner Road, Hull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July 1995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Rally: Second</a:t>
                      </a:r>
                      <a:r>
                        <a:rPr lang="en-GB" baseline="0" dirty="0" smtClean="0"/>
                        <a:t> Humber Bridge Rally at Exhibition Centre, Freightliner Road, Hull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July 1996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Rally: Humber Bridge Radio &amp; Computer Rally, Costello Sports Stadium, Boothferry Road, Hull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39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 smtClean="0"/>
              <a:t>National Radio Centre: History of Radio</a:t>
            </a:r>
            <a:endParaRPr lang="en-GB" sz="3200" b="1" dirty="0"/>
          </a:p>
        </p:txBody>
      </p:sp>
      <p:pic>
        <p:nvPicPr>
          <p:cNvPr id="4" name="Content Placeholder 3" descr="NRC2 History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447800"/>
            <a:ext cx="8305800" cy="51054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 smtClean="0"/>
              <a:t>History of HADARS: 1987 - Present</a:t>
            </a:r>
            <a:endParaRPr lang="en-GB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5054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59436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Month/Year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Event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July 1997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Rally: Humber Bridge Radio &amp; Computer Rally, Costello Sports Stadium, Boothferry Road, Hull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July 1998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Rally: Humber Bridge Radio &amp; Computer Rally, Costello Sports Stadium, Boothferry Road, Hull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????? 1998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Meetings at SWL Centre, Club Room, </a:t>
                      </a:r>
                      <a:r>
                        <a:rPr lang="en-GB" dirty="0" err="1" smtClean="0"/>
                        <a:t>Goathland</a:t>
                      </a:r>
                      <a:r>
                        <a:rPr lang="en-GB" dirty="0" smtClean="0"/>
                        <a:t> Close, Walton Street,</a:t>
                      </a:r>
                      <a:r>
                        <a:rPr lang="en-GB" baseline="0" dirty="0" smtClean="0"/>
                        <a:t> Hull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July 1999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Rally: Humber Bridge Radio &amp; Computer Rally, Hessle High School, Hull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July 2000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Rally: Humber Bridge Radio Rally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????? 2000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Lightship weekend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????? 2000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Hull Show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????? 2000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Sea Shanty event at Hull Marina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July 2001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Rally: 8th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Humber Bridge Radio &amp; Computer Rally, Hessle High School, Hull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40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 smtClean="0"/>
              <a:t>History of HADARS: 1987 - Present</a:t>
            </a:r>
            <a:endParaRPr lang="en-GB" sz="32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59436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Month/Year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Event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July 2002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Rally</a:t>
                      </a:r>
                      <a:r>
                        <a:rPr lang="en-GB" smtClean="0"/>
                        <a:t>: 9th</a:t>
                      </a:r>
                      <a:r>
                        <a:rPr lang="en-GB" baseline="0" smtClean="0"/>
                        <a:t> </a:t>
                      </a:r>
                      <a:r>
                        <a:rPr lang="en-GB" dirty="0" smtClean="0"/>
                        <a:t>Humber Bridge Radio Rally, Cottingham High School, Hull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?????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Meetings at Maurice Rawling</a:t>
                      </a:r>
                      <a:r>
                        <a:rPr lang="en-GB" baseline="0" dirty="0" smtClean="0"/>
                        <a:t> Community</a:t>
                      </a:r>
                      <a:r>
                        <a:rPr lang="en-GB" dirty="0" smtClean="0"/>
                        <a:t> Centre, Bean Street, Hull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?????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Meetings at Walton Social Club, Walton Street, Hull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July</a:t>
                      </a:r>
                      <a:r>
                        <a:rPr lang="en-GB" baseline="0" dirty="0" smtClean="0"/>
                        <a:t> 2016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Meetings at Old Infants</a:t>
                      </a:r>
                      <a:r>
                        <a:rPr lang="en-GB" baseline="0" dirty="0" smtClean="0"/>
                        <a:t> School, </a:t>
                      </a:r>
                      <a:r>
                        <a:rPr lang="en-GB" baseline="0" dirty="0" err="1" smtClean="0"/>
                        <a:t>Dairycoates</a:t>
                      </a:r>
                      <a:r>
                        <a:rPr lang="en-GB" baseline="0" dirty="0" smtClean="0"/>
                        <a:t> Avenue, Hull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October</a:t>
                      </a:r>
                      <a:r>
                        <a:rPr lang="en-GB" baseline="0" dirty="0" smtClean="0"/>
                        <a:t> 2016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Meetings at Humber</a:t>
                      </a:r>
                      <a:r>
                        <a:rPr lang="en-GB" baseline="0" dirty="0" smtClean="0"/>
                        <a:t> Social Club</a:t>
                      </a:r>
                      <a:r>
                        <a:rPr lang="en-GB" dirty="0" smtClean="0"/>
                        <a:t>, New Bridge Road, Hull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41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 smtClean="0"/>
              <a:t>History of HADARS: September 2006</a:t>
            </a:r>
            <a:endParaRPr lang="en-GB" sz="3200" b="1" dirty="0"/>
          </a:p>
        </p:txBody>
      </p:sp>
      <p:pic>
        <p:nvPicPr>
          <p:cNvPr id="4" name="Content Placeholder 3" descr="special event hull and district amateur radio sociaty 0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20800" y="1600200"/>
            <a:ext cx="6604000" cy="4953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42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 smtClean="0"/>
              <a:t>History of HADARS: March 2007</a:t>
            </a:r>
            <a:endParaRPr lang="en-GB" sz="3200" b="1" dirty="0"/>
          </a:p>
        </p:txBody>
      </p:sp>
      <p:pic>
        <p:nvPicPr>
          <p:cNvPr id="4" name="Content Placeholder 3" descr="special event hull and district amateur radio sociaty 00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447800"/>
            <a:ext cx="6858000" cy="4572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43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 smtClean="0"/>
              <a:t>History of HADARS: March 2007</a:t>
            </a:r>
            <a:endParaRPr lang="en-GB" sz="3200" b="1" dirty="0"/>
          </a:p>
        </p:txBody>
      </p:sp>
      <p:pic>
        <p:nvPicPr>
          <p:cNvPr id="4" name="Content Placeholder 3" descr="special event hull and district amateur radio sociaty 01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447800"/>
            <a:ext cx="7543800" cy="50292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44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 smtClean="0"/>
              <a:t>History of HADARS: September 2007</a:t>
            </a:r>
            <a:endParaRPr lang="en-GB" sz="3200" b="1" dirty="0"/>
          </a:p>
        </p:txBody>
      </p:sp>
      <p:pic>
        <p:nvPicPr>
          <p:cNvPr id="4" name="Content Placeholder 3" descr="special event hull and district amateur radio sociaty 02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447800"/>
            <a:ext cx="6705600" cy="50292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45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 smtClean="0"/>
              <a:t>History of HADARS: September 2007</a:t>
            </a:r>
            <a:endParaRPr lang="en-GB" sz="3200" b="1" dirty="0"/>
          </a:p>
        </p:txBody>
      </p:sp>
      <p:pic>
        <p:nvPicPr>
          <p:cNvPr id="4" name="Content Placeholder 3" descr="special event hull and district amateur radio sociaty 01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00100" y="1447800"/>
            <a:ext cx="7429500" cy="4953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46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 smtClean="0"/>
              <a:t>History of HADARS: September 2008</a:t>
            </a:r>
            <a:endParaRPr lang="en-GB" sz="3200" b="1" dirty="0"/>
          </a:p>
        </p:txBody>
      </p:sp>
      <p:pic>
        <p:nvPicPr>
          <p:cNvPr id="4" name="Content Placeholder 3" descr="IMG_382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447800"/>
            <a:ext cx="7543800" cy="50292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47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 smtClean="0"/>
              <a:t>History of HADARS</a:t>
            </a:r>
            <a:br>
              <a:rPr lang="en-GB" sz="3200" b="1" dirty="0" smtClean="0"/>
            </a:br>
            <a:r>
              <a:rPr lang="en-GB" sz="3200" b="1" dirty="0" smtClean="0"/>
              <a:t>Honorary Secretaries</a:t>
            </a:r>
            <a:endParaRPr lang="en-GB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69"/>
          <a:ext cx="8461374" cy="4901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6975"/>
                <a:gridCol w="3048000"/>
                <a:gridCol w="1676399"/>
              </a:tblGrid>
              <a:tr h="479743">
                <a:tc>
                  <a:txBody>
                    <a:bodyPr/>
                    <a:lstStyle/>
                    <a:p>
                      <a:r>
                        <a:rPr lang="en-GB" dirty="0" smtClean="0"/>
                        <a:t>Years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Name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Callsign</a:t>
                      </a:r>
                      <a:endParaRPr lang="en-GB" dirty="0"/>
                    </a:p>
                  </a:txBody>
                  <a:tcPr/>
                </a:tc>
              </a:tr>
              <a:tr h="583888">
                <a:tc>
                  <a:txBody>
                    <a:bodyPr/>
                    <a:lstStyle/>
                    <a:p>
                      <a:r>
                        <a:rPr lang="en-GB" dirty="0" smtClean="0"/>
                        <a:t>November 1947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lphaUcPeriod"/>
                      </a:pPr>
                      <a:r>
                        <a:rPr lang="en-GB" baseline="0" dirty="0" smtClean="0"/>
                        <a:t>Bell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aseline="0" dirty="0" smtClean="0"/>
                        <a:t>G2XA</a:t>
                      </a:r>
                      <a:endParaRPr lang="en-GB" dirty="0"/>
                    </a:p>
                  </a:txBody>
                  <a:tcPr/>
                </a:tc>
              </a:tr>
              <a:tr h="479743">
                <a:tc>
                  <a:txBody>
                    <a:bodyPr/>
                    <a:lstStyle/>
                    <a:p>
                      <a:r>
                        <a:rPr lang="en-GB" dirty="0" smtClean="0"/>
                        <a:t>May 1950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G.L. Fish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G3ADJ</a:t>
                      </a:r>
                      <a:endParaRPr lang="en-GB" dirty="0"/>
                    </a:p>
                  </a:txBody>
                  <a:tcPr/>
                </a:tc>
              </a:tr>
              <a:tr h="479743">
                <a:tc>
                  <a:txBody>
                    <a:bodyPr/>
                    <a:lstStyle/>
                    <a:p>
                      <a:r>
                        <a:rPr lang="en-GB" dirty="0" smtClean="0"/>
                        <a:t>February 1951 – July 1953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J.R. </a:t>
                      </a:r>
                      <a:r>
                        <a:rPr kumimoji="0" lang="en-GB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Borrill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G3FKK</a:t>
                      </a:r>
                      <a:endParaRPr lang="en-GB" dirty="0"/>
                    </a:p>
                  </a:txBody>
                  <a:tcPr/>
                </a:tc>
              </a:tr>
              <a:tr h="479743">
                <a:tc>
                  <a:txBody>
                    <a:bodyPr/>
                    <a:lstStyle/>
                    <a:p>
                      <a:r>
                        <a:rPr lang="en-GB" dirty="0" smtClean="0"/>
                        <a:t>March 1954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R.C. </a:t>
                      </a:r>
                      <a:r>
                        <a:rPr kumimoji="0" lang="en-GB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Parnaby</a:t>
                      </a:r>
                      <a:endParaRPr kumimoji="0"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G2DPA</a:t>
                      </a:r>
                    </a:p>
                  </a:txBody>
                  <a:tcPr/>
                </a:tc>
              </a:tr>
              <a:tr h="479743">
                <a:tc>
                  <a:txBody>
                    <a:bodyPr/>
                    <a:lstStyle/>
                    <a:p>
                      <a:r>
                        <a:rPr lang="en-GB" dirty="0" smtClean="0"/>
                        <a:t>October 1955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J. </a:t>
                      </a:r>
                      <a:r>
                        <a:rPr kumimoji="0" lang="en-GB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Garbutt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79743">
                <a:tc>
                  <a:txBody>
                    <a:bodyPr/>
                    <a:lstStyle/>
                    <a:p>
                      <a:r>
                        <a:rPr lang="en-GB" dirty="0" smtClean="0"/>
                        <a:t>July 1956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M.P. </a:t>
                      </a:r>
                      <a:r>
                        <a:rPr kumimoji="0" lang="en-GB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Squance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G3HTB</a:t>
                      </a:r>
                      <a:endParaRPr lang="en-GB" dirty="0"/>
                    </a:p>
                  </a:txBody>
                  <a:tcPr/>
                </a:tc>
              </a:tr>
              <a:tr h="479743">
                <a:tc>
                  <a:txBody>
                    <a:bodyPr/>
                    <a:lstStyle/>
                    <a:p>
                      <a:r>
                        <a:rPr lang="en-GB" dirty="0" smtClean="0"/>
                        <a:t>May 1958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Alan </a:t>
                      </a:r>
                      <a:r>
                        <a:rPr kumimoji="0" lang="en-GB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Beautement</a:t>
                      </a:r>
                      <a:endParaRPr kumimoji="0"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G2CNX</a:t>
                      </a:r>
                    </a:p>
                  </a:txBody>
                  <a:tcPr/>
                </a:tc>
              </a:tr>
              <a:tr h="479743">
                <a:tc>
                  <a:txBody>
                    <a:bodyPr/>
                    <a:lstStyle/>
                    <a:p>
                      <a:r>
                        <a:rPr lang="en-GB" dirty="0" smtClean="0"/>
                        <a:t>April 1958 – December 1961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G.G. Wray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G3MVO</a:t>
                      </a:r>
                      <a:endParaRPr lang="en-GB" dirty="0"/>
                    </a:p>
                  </a:txBody>
                  <a:tcPr/>
                </a:tc>
              </a:tr>
              <a:tr h="479743">
                <a:tc>
                  <a:txBody>
                    <a:bodyPr/>
                    <a:lstStyle/>
                    <a:p>
                      <a:r>
                        <a:rPr lang="en-GB" dirty="0" smtClean="0"/>
                        <a:t>March 1962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D. Cocking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G3OMO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48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 smtClean="0"/>
              <a:t>History of HADARS</a:t>
            </a:r>
            <a:br>
              <a:rPr lang="en-GB" sz="3200" b="1" dirty="0" smtClean="0"/>
            </a:br>
            <a:r>
              <a:rPr lang="en-GB" sz="3200" b="1" dirty="0" smtClean="0"/>
              <a:t>Honorary Secretaries</a:t>
            </a:r>
            <a:endParaRPr lang="en-GB" sz="32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304800" y="1447800"/>
          <a:ext cx="86106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2907434"/>
                <a:gridCol w="1740766"/>
              </a:tblGrid>
              <a:tr h="406400">
                <a:tc>
                  <a:txBody>
                    <a:bodyPr/>
                    <a:lstStyle/>
                    <a:p>
                      <a:r>
                        <a:rPr lang="en-GB" dirty="0" smtClean="0"/>
                        <a:t>Years</a:t>
                      </a:r>
                      <a:endParaRPr lang="en-GB" dirty="0"/>
                    </a:p>
                  </a:txBody>
                  <a:tcPr marL="83571" marR="8357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Name</a:t>
                      </a:r>
                      <a:endParaRPr lang="en-GB" dirty="0"/>
                    </a:p>
                  </a:txBody>
                  <a:tcPr marL="83571" marR="83571"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Callsign</a:t>
                      </a:r>
                      <a:endParaRPr lang="en-GB" dirty="0"/>
                    </a:p>
                  </a:txBody>
                  <a:tcPr marL="83571" marR="83571"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GB" dirty="0" smtClean="0"/>
                        <a:t>March 1963</a:t>
                      </a:r>
                      <a:endParaRPr lang="en-GB" dirty="0"/>
                    </a:p>
                  </a:txBody>
                  <a:tcPr marL="83571" marR="8357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B.W.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Woodfield</a:t>
                      </a:r>
                      <a:endParaRPr lang="en-GB" dirty="0"/>
                    </a:p>
                  </a:txBody>
                  <a:tcPr marL="83571" marR="8357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G3REL</a:t>
                      </a:r>
                      <a:endParaRPr lang="en-GB" dirty="0"/>
                    </a:p>
                  </a:txBody>
                  <a:tcPr marL="83571" marR="83571"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GB" dirty="0" smtClean="0"/>
                        <a:t>September 1963</a:t>
                      </a:r>
                      <a:endParaRPr lang="en-GB" dirty="0"/>
                    </a:p>
                  </a:txBody>
                  <a:tcPr marL="83571" marR="8357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W.H. Hall</a:t>
                      </a:r>
                      <a:endParaRPr lang="en-GB" dirty="0"/>
                    </a:p>
                  </a:txBody>
                  <a:tcPr marL="83571" marR="8357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G3RMX</a:t>
                      </a:r>
                      <a:endParaRPr lang="en-GB" dirty="0"/>
                    </a:p>
                  </a:txBody>
                  <a:tcPr marL="83571" marR="83571"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GB" dirty="0" smtClean="0"/>
                        <a:t>March 1965 – November 1965</a:t>
                      </a:r>
                      <a:endParaRPr lang="en-GB" dirty="0"/>
                    </a:p>
                  </a:txBody>
                  <a:tcPr marL="83571" marR="8357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Tony </a:t>
                      </a:r>
                      <a:r>
                        <a:rPr lang="en-GB" dirty="0" err="1" smtClean="0"/>
                        <a:t>Sherer</a:t>
                      </a:r>
                      <a:endParaRPr lang="en-GB" dirty="0"/>
                    </a:p>
                  </a:txBody>
                  <a:tcPr marL="83571" marR="83571"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G3TEU</a:t>
                      </a:r>
                      <a:endParaRPr lang="en-GB" dirty="0"/>
                    </a:p>
                  </a:txBody>
                  <a:tcPr marL="83571" marR="83571"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GB" dirty="0" smtClean="0"/>
                        <a:t>September 1966 – December 1966</a:t>
                      </a:r>
                      <a:endParaRPr lang="en-GB" dirty="0"/>
                    </a:p>
                  </a:txBody>
                  <a:tcPr marL="83571" marR="8357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G.G. Wray</a:t>
                      </a:r>
                      <a:endParaRPr lang="en-GB" dirty="0"/>
                    </a:p>
                  </a:txBody>
                  <a:tcPr marL="83571" marR="8357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G3MVO</a:t>
                      </a:r>
                      <a:endParaRPr lang="en-GB" dirty="0"/>
                    </a:p>
                  </a:txBody>
                  <a:tcPr marL="83571" marR="83571"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GB" dirty="0" smtClean="0"/>
                        <a:t>February 1967</a:t>
                      </a:r>
                      <a:endParaRPr lang="en-GB" dirty="0"/>
                    </a:p>
                  </a:txBody>
                  <a:tcPr marL="83571" marR="8357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Dave Peacock</a:t>
                      </a:r>
                      <a:endParaRPr lang="en-GB" dirty="0"/>
                    </a:p>
                  </a:txBody>
                  <a:tcPr marL="83571" marR="8357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G3NOP</a:t>
                      </a:r>
                      <a:endParaRPr lang="en-GB" dirty="0"/>
                    </a:p>
                  </a:txBody>
                  <a:tcPr marL="83571" marR="83571"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GB" dirty="0" smtClean="0"/>
                        <a:t>March 1968 – April 1973</a:t>
                      </a:r>
                      <a:endParaRPr lang="en-GB" dirty="0"/>
                    </a:p>
                  </a:txBody>
                  <a:tcPr marL="83571" marR="8357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Mary </a:t>
                      </a:r>
                      <a:r>
                        <a:rPr lang="en-GB" dirty="0" err="1" smtClean="0"/>
                        <a:t>Longson</a:t>
                      </a:r>
                      <a:endParaRPr lang="en-GB" dirty="0"/>
                    </a:p>
                  </a:txBody>
                  <a:tcPr marL="83571" marR="83571"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83571" marR="83571"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GB" dirty="0" smtClean="0"/>
                        <a:t>May 1973 – March 1974</a:t>
                      </a:r>
                      <a:endParaRPr lang="en-GB" dirty="0"/>
                    </a:p>
                  </a:txBody>
                  <a:tcPr marL="83571" marR="8357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F. Moss</a:t>
                      </a:r>
                      <a:endParaRPr lang="en-GB" dirty="0"/>
                    </a:p>
                  </a:txBody>
                  <a:tcPr marL="83571" marR="8357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G8GDD</a:t>
                      </a:r>
                      <a:endParaRPr lang="en-GB" dirty="0"/>
                    </a:p>
                  </a:txBody>
                  <a:tcPr marL="83571" marR="83571"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GB" dirty="0" smtClean="0"/>
                        <a:t>November 1974 – May 1975</a:t>
                      </a:r>
                      <a:endParaRPr lang="en-GB" dirty="0"/>
                    </a:p>
                  </a:txBody>
                  <a:tcPr marL="83571" marR="8357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J. Lawrence</a:t>
                      </a:r>
                      <a:endParaRPr lang="en-GB" dirty="0"/>
                    </a:p>
                  </a:txBody>
                  <a:tcPr marL="83571" marR="8357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G3PQY</a:t>
                      </a:r>
                      <a:endParaRPr lang="en-GB" dirty="0"/>
                    </a:p>
                  </a:txBody>
                  <a:tcPr marL="83571" marR="83571"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GB" dirty="0" smtClean="0"/>
                        <a:t>September 1976 – March 1977</a:t>
                      </a:r>
                      <a:endParaRPr lang="en-GB" dirty="0"/>
                    </a:p>
                  </a:txBody>
                  <a:tcPr marL="83571" marR="83571"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83571" marR="8357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G8IED</a:t>
                      </a:r>
                      <a:endParaRPr lang="en-GB" dirty="0"/>
                    </a:p>
                  </a:txBody>
                  <a:tcPr marL="83571" marR="83571"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GB" dirty="0" smtClean="0"/>
                        <a:t>April 1977 – March 1978</a:t>
                      </a:r>
                      <a:endParaRPr lang="en-GB" dirty="0"/>
                    </a:p>
                  </a:txBody>
                  <a:tcPr marL="83571" marR="8357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J. </a:t>
                      </a:r>
                      <a:r>
                        <a:rPr lang="en-GB" dirty="0" err="1" smtClean="0"/>
                        <a:t>Dunnington</a:t>
                      </a:r>
                      <a:endParaRPr lang="en-GB" dirty="0"/>
                    </a:p>
                  </a:txBody>
                  <a:tcPr marL="83571" marR="8357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G3LZQ</a:t>
                      </a:r>
                      <a:endParaRPr lang="en-GB" dirty="0"/>
                    </a:p>
                  </a:txBody>
                  <a:tcPr marL="83571" marR="83571"/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GB" dirty="0" smtClean="0"/>
                        <a:t>May 1978 – September 1978</a:t>
                      </a:r>
                      <a:endParaRPr lang="en-GB" dirty="0"/>
                    </a:p>
                  </a:txBody>
                  <a:tcPr marL="83571" marR="8357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P. </a:t>
                      </a:r>
                      <a:r>
                        <a:rPr lang="en-GB" dirty="0" err="1" smtClean="0"/>
                        <a:t>Bigwood</a:t>
                      </a:r>
                      <a:endParaRPr lang="en-GB" dirty="0"/>
                    </a:p>
                  </a:txBody>
                  <a:tcPr marL="83571" marR="83571"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G3WYW</a:t>
                      </a:r>
                      <a:endParaRPr lang="en-GB" dirty="0"/>
                    </a:p>
                  </a:txBody>
                  <a:tcPr marL="83571" marR="83571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49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 smtClean="0"/>
              <a:t>National Radio Centre: Interactive Zone</a:t>
            </a:r>
            <a:endParaRPr lang="en-GB" sz="3200" b="1" dirty="0"/>
          </a:p>
        </p:txBody>
      </p:sp>
      <p:pic>
        <p:nvPicPr>
          <p:cNvPr id="4" name="Content Placeholder 3" descr="NRC3 Interactive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600200"/>
            <a:ext cx="8686800" cy="50292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 smtClean="0"/>
              <a:t>History of HADARS</a:t>
            </a:r>
            <a:br>
              <a:rPr lang="en-GB" sz="3200" b="1" dirty="0" smtClean="0"/>
            </a:br>
            <a:r>
              <a:rPr lang="en-GB" sz="3200" b="1" dirty="0" smtClean="0"/>
              <a:t>Honorary Secretaries</a:t>
            </a:r>
            <a:endParaRPr lang="en-GB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81000" y="1447800"/>
          <a:ext cx="83058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2743200"/>
                <a:gridCol w="16002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Years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Name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Callsign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November 1978 – May 1979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H. </a:t>
                      </a:r>
                      <a:r>
                        <a:rPr lang="en-GB" dirty="0" err="1" smtClean="0"/>
                        <a:t>Rodmell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July 1979 – January 1981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E.A. </a:t>
                      </a:r>
                      <a:r>
                        <a:rPr lang="en-GB" dirty="0" err="1" smtClean="0"/>
                        <a:t>Durrant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G8GLM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April 1981 – July 1981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Heather </a:t>
                      </a:r>
                      <a:r>
                        <a:rPr lang="en-GB" dirty="0" err="1" smtClean="0"/>
                        <a:t>Cunliffe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January 1982 – January 1983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G6DUL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April 1983 – July 1984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R.P. </a:t>
                      </a:r>
                      <a:r>
                        <a:rPr lang="en-GB" dirty="0" err="1" smtClean="0"/>
                        <a:t>Varey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G6UOM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August 1984 – May 1985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Denis </a:t>
                      </a:r>
                      <a:r>
                        <a:rPr lang="en-GB" dirty="0" err="1" smtClean="0"/>
                        <a:t>Coldbeck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G6ABG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August 1985 – January 1986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G4PEP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April 1986 – January 1987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D. Potter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G0DMP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July 1987 – November 1989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R.V. Souter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G1RVS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50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 smtClean="0"/>
              <a:t>History of HADARS</a:t>
            </a:r>
            <a:br>
              <a:rPr lang="en-GB" sz="3200" b="1" dirty="0" smtClean="0"/>
            </a:br>
            <a:r>
              <a:rPr lang="en-GB" sz="3200" b="1" dirty="0" smtClean="0"/>
              <a:t>Honorary Secretaries</a:t>
            </a:r>
            <a:endParaRPr lang="en-GB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81000" y="1447800"/>
          <a:ext cx="83058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2590800"/>
                <a:gridCol w="13716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Years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Name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Callsign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November 1999 – June 2000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John Thompson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G0TPS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September 2000 – December 2000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Jonathon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G7DBL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June 2001 – July 2002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Leigh </a:t>
                      </a:r>
                      <a:r>
                        <a:rPr lang="en-GB" dirty="0" err="1" smtClean="0"/>
                        <a:t>Duffil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G0UBY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Bob Hatton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G0VVP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John Knowles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G0KWE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Keith Shaw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M3SHW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Brian Penn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M3EOV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2011 - Present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Julian Randall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mtClean="0"/>
                        <a:t>M6JMR</a:t>
                      </a:r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51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219200"/>
          </a:xfrm>
        </p:spPr>
        <p:txBody>
          <a:bodyPr>
            <a:noAutofit/>
          </a:bodyPr>
          <a:lstStyle/>
          <a:p>
            <a:pPr algn="ctr"/>
            <a:r>
              <a:rPr lang="en-GB" sz="3200" b="1" dirty="0" smtClean="0"/>
              <a:t>History of HADARS: Honorary Secretaries</a:t>
            </a:r>
            <a:br>
              <a:rPr lang="en-GB" sz="3200" b="1" dirty="0" smtClean="0"/>
            </a:br>
            <a:r>
              <a:rPr lang="en-GB" sz="3200" b="1" dirty="0" smtClean="0"/>
              <a:t>Alan </a:t>
            </a:r>
            <a:r>
              <a:rPr lang="en-GB" sz="3200" b="1" dirty="0" err="1" smtClean="0"/>
              <a:t>Beautemont</a:t>
            </a:r>
            <a:r>
              <a:rPr lang="en-GB" sz="3200" b="1" dirty="0" smtClean="0"/>
              <a:t>  c1950</a:t>
            </a:r>
            <a:endParaRPr lang="en-GB" sz="3200" b="1" dirty="0"/>
          </a:p>
        </p:txBody>
      </p:sp>
      <p:pic>
        <p:nvPicPr>
          <p:cNvPr id="4" name="Picture4" descr="Alan-Beautement_Welwick_G2CNX-radio-shack-600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4800" y="1524000"/>
            <a:ext cx="8534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52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3200" b="1" dirty="0" smtClean="0"/>
              <a:t>History of HADARS: Honorary Secretaries</a:t>
            </a:r>
            <a:br>
              <a:rPr lang="en-GB" sz="3200" b="1" dirty="0" smtClean="0"/>
            </a:br>
            <a:r>
              <a:rPr lang="en-GB" sz="3200" b="1" dirty="0" smtClean="0"/>
              <a:t>Julian Randall</a:t>
            </a:r>
            <a:endParaRPr lang="en-GB" sz="3200" b="1" dirty="0"/>
          </a:p>
        </p:txBody>
      </p:sp>
      <p:pic>
        <p:nvPicPr>
          <p:cNvPr id="4" name="Content Placeholder 3" descr="IMG_380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00100" y="1447800"/>
            <a:ext cx="7429500" cy="4953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53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 smtClean="0"/>
              <a:t>History of HADARS</a:t>
            </a:r>
            <a:br>
              <a:rPr lang="en-GB" sz="3200" b="1" dirty="0" smtClean="0"/>
            </a:br>
            <a:r>
              <a:rPr lang="en-GB" sz="3200" b="1" dirty="0" smtClean="0"/>
              <a:t>Summary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1921: Radio Society of Hull &amp; District affiliated to Wireless Society of London</a:t>
            </a:r>
          </a:p>
          <a:p>
            <a:r>
              <a:rPr lang="en-GB" dirty="0" smtClean="0"/>
              <a:t>1932: New group formed in Hull</a:t>
            </a:r>
          </a:p>
          <a:p>
            <a:r>
              <a:rPr lang="en-GB" dirty="0" smtClean="0"/>
              <a:t>1934: Hull Short Wave Club formed</a:t>
            </a:r>
          </a:p>
          <a:p>
            <a:r>
              <a:rPr lang="en-GB" dirty="0" smtClean="0"/>
              <a:t>1939: Short Wave Club for Hull &amp; District formed</a:t>
            </a:r>
          </a:p>
          <a:p>
            <a:r>
              <a:rPr lang="en-GB" dirty="0" smtClean="0"/>
              <a:t>1939 - 1945: No group/club activities in Hull</a:t>
            </a:r>
          </a:p>
          <a:p>
            <a:r>
              <a:rPr lang="en-GB" dirty="0" smtClean="0"/>
              <a:t>1952: HADARS formed &amp; affiliated to the RSGB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54</a:t>
            </a:fld>
            <a:endParaRPr lang="en-GB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3600" b="1" dirty="0" smtClean="0"/>
              <a:t>History of Amateur Radio in the East Riding Future Research</a:t>
            </a:r>
            <a:endParaRPr lang="en-GB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47800"/>
            <a:ext cx="8001000" cy="4572000"/>
          </a:xfrm>
        </p:spPr>
        <p:txBody>
          <a:bodyPr/>
          <a:lstStyle/>
          <a:p>
            <a:r>
              <a:rPr lang="en-GB" dirty="0" smtClean="0"/>
              <a:t>At least 1 more visit to the National Radio Centre</a:t>
            </a:r>
          </a:p>
          <a:p>
            <a:r>
              <a:rPr lang="en-GB" dirty="0" smtClean="0"/>
              <a:t>Get more scanned copies of Bulletins/</a:t>
            </a:r>
            <a:r>
              <a:rPr lang="en-GB" dirty="0" err="1" smtClean="0"/>
              <a:t>RadComs</a:t>
            </a:r>
            <a:r>
              <a:rPr lang="en-GB" dirty="0" smtClean="0"/>
              <a:t> from RSGB</a:t>
            </a:r>
          </a:p>
          <a:p>
            <a:r>
              <a:rPr lang="en-GB" dirty="0" smtClean="0"/>
              <a:t>Get more scanned copies of SWMs from Elaine Richards</a:t>
            </a:r>
          </a:p>
          <a:p>
            <a:r>
              <a:rPr lang="en-GB" dirty="0" smtClean="0"/>
              <a:t>Appeal on Radio Humberside for information</a:t>
            </a:r>
          </a:p>
          <a:p>
            <a:r>
              <a:rPr lang="en-GB" dirty="0" smtClean="0"/>
              <a:t>Appeal in RadCom for information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55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Questions</a:t>
            </a:r>
            <a:endParaRPr lang="en-GB" b="1" dirty="0"/>
          </a:p>
        </p:txBody>
      </p:sp>
      <p:pic>
        <p:nvPicPr>
          <p:cNvPr id="1026" name="Picture 2" descr="C:\Users\Brenda\AppData\Local\Microsoft\Windows\INetCache\IE\194Y213C\depositphotos_4439888-Question-Marks-Around-Word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14600" y="1447800"/>
            <a:ext cx="4572000" cy="4572000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56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 smtClean="0"/>
              <a:t>National Radio Centre: Radio’s Future</a:t>
            </a:r>
            <a:endParaRPr lang="en-GB" sz="3200" b="1" dirty="0"/>
          </a:p>
        </p:txBody>
      </p:sp>
      <p:pic>
        <p:nvPicPr>
          <p:cNvPr id="4" name="Content Placeholder 3" descr="NRC5 Future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600200"/>
            <a:ext cx="8534400" cy="50292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 smtClean="0"/>
              <a:t>National Radio Centre: GB3RS</a:t>
            </a:r>
            <a:endParaRPr lang="en-GB" sz="3200" b="1" dirty="0"/>
          </a:p>
        </p:txBody>
      </p:sp>
      <p:pic>
        <p:nvPicPr>
          <p:cNvPr id="4" name="Content Placeholder 3" descr="NRC4 gb3r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447800"/>
            <a:ext cx="8610600" cy="51816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 smtClean="0"/>
              <a:t>National Radio Centre: GB3RS</a:t>
            </a:r>
            <a:endParaRPr lang="en-GB" sz="3200" b="1" dirty="0"/>
          </a:p>
        </p:txBody>
      </p:sp>
      <p:pic>
        <p:nvPicPr>
          <p:cNvPr id="4" name="Content Placeholder 3" descr="IMG_021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45827" y="1447800"/>
            <a:ext cx="7509546" cy="45720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200" b="1" dirty="0" smtClean="0"/>
              <a:t>National Radio Centre: Office</a:t>
            </a:r>
            <a:endParaRPr lang="en-GB" sz="3200" b="1" dirty="0"/>
          </a:p>
        </p:txBody>
      </p:sp>
      <p:pic>
        <p:nvPicPr>
          <p:cNvPr id="4" name="Content Placeholder 3" descr="IMG_019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866901" y="342901"/>
            <a:ext cx="5257798" cy="731520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4ADAC3-8EAB-45AE-9979-825C03EAC4C8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2021</TotalTime>
  <Words>2694</Words>
  <Application>Microsoft Office PowerPoint</Application>
  <PresentationFormat>On-screen Show (4:3)</PresentationFormat>
  <Paragraphs>638</Paragraphs>
  <Slides>56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Equity</vt:lpstr>
      <vt:lpstr>History of Amateur Radio in  East Yorkshire</vt:lpstr>
      <vt:lpstr>Presentation Overview</vt:lpstr>
      <vt:lpstr>How the information was collected</vt:lpstr>
      <vt:lpstr>National Radio Centre: History of Radio</vt:lpstr>
      <vt:lpstr>National Radio Centre: Interactive Zone</vt:lpstr>
      <vt:lpstr>National Radio Centre: Radio’s Future</vt:lpstr>
      <vt:lpstr>National Radio Centre: GB3RS</vt:lpstr>
      <vt:lpstr>National Radio Centre: GB3RS</vt:lpstr>
      <vt:lpstr>National Radio Centre: Office</vt:lpstr>
      <vt:lpstr>National Radio Centre: Office</vt:lpstr>
      <vt:lpstr>National Radio Centre: Office</vt:lpstr>
      <vt:lpstr>Issues With Collecting Information</vt:lpstr>
      <vt:lpstr>Early T&amp;R Bulletins</vt:lpstr>
      <vt:lpstr>Clubs &amp; Societies in East Yorkshire</vt:lpstr>
      <vt:lpstr>History of HADARS: Earliest Evidence</vt:lpstr>
      <vt:lpstr>History of HADARS: Earliest Evidence</vt:lpstr>
      <vt:lpstr>History of HADARS: 1931 - 1939</vt:lpstr>
      <vt:lpstr>History of HADARS: 1931 - 1939</vt:lpstr>
      <vt:lpstr>History of HADARS: 1931 - 1939</vt:lpstr>
      <vt:lpstr> History of HADARS: 1931 - 1939</vt:lpstr>
      <vt:lpstr>History of HADARS: 1931 - 1939</vt:lpstr>
      <vt:lpstr>History of HADARS: 1939 - 1945</vt:lpstr>
      <vt:lpstr>History of HADARS: 1945 - 1986</vt:lpstr>
      <vt:lpstr>History of HADARS 1945 - 1986 Imperial Hotel, Paragon Street, Hull</vt:lpstr>
      <vt:lpstr>History of HADARS 1945 - 1986</vt:lpstr>
      <vt:lpstr>History of HADARS 1945 - 1986</vt:lpstr>
      <vt:lpstr>History of HADARS REME Barracks, Walton Street, Hull</vt:lpstr>
      <vt:lpstr>History of HADARS 1945 - 1986</vt:lpstr>
      <vt:lpstr>History of HADARS 1945 - 1986 Rampant Horse, Paisley Street, Hull</vt:lpstr>
      <vt:lpstr>History of HADARS:1945 - 1986</vt:lpstr>
      <vt:lpstr>History of HADARS:  Royal Oak Hotel (Tony’s), Spencer Street, Hull</vt:lpstr>
      <vt:lpstr>History of HADARS: 1945 - 1986</vt:lpstr>
      <vt:lpstr>History of HADARS:1945 - 1986</vt:lpstr>
      <vt:lpstr>History of HADARS:1945 - 1986</vt:lpstr>
      <vt:lpstr>History of HADARS:1945 - 1986</vt:lpstr>
      <vt:lpstr>History of HADARS: 1945 - 1986</vt:lpstr>
      <vt:lpstr>History of HADARS: 1945 - 1986</vt:lpstr>
      <vt:lpstr>History of HADARS: 1945 - 1986</vt:lpstr>
      <vt:lpstr>History of HADARS: 1987 - Present</vt:lpstr>
      <vt:lpstr>History of HADARS: 1987 - Present</vt:lpstr>
      <vt:lpstr>History of HADARS: 1987 - Present</vt:lpstr>
      <vt:lpstr>History of HADARS: September 2006</vt:lpstr>
      <vt:lpstr>History of HADARS: March 2007</vt:lpstr>
      <vt:lpstr>History of HADARS: March 2007</vt:lpstr>
      <vt:lpstr>History of HADARS: September 2007</vt:lpstr>
      <vt:lpstr>History of HADARS: September 2007</vt:lpstr>
      <vt:lpstr>History of HADARS: September 2008</vt:lpstr>
      <vt:lpstr>History of HADARS Honorary Secretaries</vt:lpstr>
      <vt:lpstr>History of HADARS Honorary Secretaries</vt:lpstr>
      <vt:lpstr>History of HADARS Honorary Secretaries</vt:lpstr>
      <vt:lpstr>History of HADARS Honorary Secretaries</vt:lpstr>
      <vt:lpstr>History of HADARS: Honorary Secretaries Alan Beautemont  c1950</vt:lpstr>
      <vt:lpstr>History of HADARS: Honorary Secretaries Julian Randall</vt:lpstr>
      <vt:lpstr>History of HADARS Summary</vt:lpstr>
      <vt:lpstr> History of Amateur Radio in the East Riding Future Research</vt:lpstr>
      <vt:lpstr>Questions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Amateur Radio in  East Yorkshire</dc:title>
  <dc:creator>Brenda</dc:creator>
  <cp:lastModifiedBy>Brenda</cp:lastModifiedBy>
  <cp:revision>218</cp:revision>
  <dcterms:created xsi:type="dcterms:W3CDTF">2016-08-13T23:20:21Z</dcterms:created>
  <dcterms:modified xsi:type="dcterms:W3CDTF">2017-04-27T14:16:34Z</dcterms:modified>
</cp:coreProperties>
</file>